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59" r:id="rId1"/>
  </p:sldMasterIdLst>
  <p:notesMasterIdLst>
    <p:notesMasterId r:id="rId41"/>
  </p:notesMasterIdLst>
  <p:handoutMasterIdLst>
    <p:handoutMasterId r:id="rId42"/>
  </p:handoutMasterIdLst>
  <p:sldIdLst>
    <p:sldId id="256" r:id="rId2"/>
    <p:sldId id="257" r:id="rId3"/>
    <p:sldId id="258" r:id="rId4"/>
    <p:sldId id="260" r:id="rId5"/>
    <p:sldId id="259" r:id="rId6"/>
    <p:sldId id="299" r:id="rId7"/>
    <p:sldId id="337" r:id="rId8"/>
    <p:sldId id="336" r:id="rId9"/>
    <p:sldId id="261" r:id="rId10"/>
    <p:sldId id="264" r:id="rId11"/>
    <p:sldId id="307" r:id="rId12"/>
    <p:sldId id="262" r:id="rId13"/>
    <p:sldId id="268" r:id="rId14"/>
    <p:sldId id="263" r:id="rId15"/>
    <p:sldId id="265" r:id="rId16"/>
    <p:sldId id="266" r:id="rId17"/>
    <p:sldId id="267" r:id="rId18"/>
    <p:sldId id="273" r:id="rId19"/>
    <p:sldId id="278" r:id="rId20"/>
    <p:sldId id="279" r:id="rId21"/>
    <p:sldId id="280" r:id="rId22"/>
    <p:sldId id="281" r:id="rId23"/>
    <p:sldId id="285" r:id="rId24"/>
    <p:sldId id="286" r:id="rId25"/>
    <p:sldId id="288" r:id="rId26"/>
    <p:sldId id="287" r:id="rId27"/>
    <p:sldId id="292" r:id="rId28"/>
    <p:sldId id="293" r:id="rId29"/>
    <p:sldId id="275" r:id="rId30"/>
    <p:sldId id="276" r:id="rId31"/>
    <p:sldId id="301" r:id="rId32"/>
    <p:sldId id="300" r:id="rId33"/>
    <p:sldId id="338" r:id="rId34"/>
    <p:sldId id="302" r:id="rId35"/>
    <p:sldId id="305" r:id="rId36"/>
    <p:sldId id="303" r:id="rId37"/>
    <p:sldId id="335" r:id="rId38"/>
    <p:sldId id="306" r:id="rId39"/>
    <p:sldId id="297" r:id="rId4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32"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CDC"/>
    <a:srgbClr val="F0F0F0"/>
    <a:srgbClr val="E6E6E6"/>
    <a:srgbClr val="C8C8C8"/>
    <a:srgbClr val="FFFFFF"/>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p:cViewPr varScale="1">
        <p:scale>
          <a:sx n="111" d="100"/>
          <a:sy n="111" d="100"/>
        </p:scale>
        <p:origin x="582" y="102"/>
      </p:cViewPr>
      <p:guideLst>
        <p:guide orient="horz" pos="2232"/>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latin typeface="微软雅黑" panose="020B0503020204020204" charset="-122"/>
              <a:ea typeface="微软雅黑" panose="020B0503020204020204" charset="-122"/>
            </a:endParaRPr>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latin typeface="微软雅黑" panose="020B0503020204020204" charset="-122"/>
                <a:ea typeface="微软雅黑" panose="020B0503020204020204" charset="-122"/>
              </a:rPr>
              <a:t>2021/11/3</a:t>
            </a:fld>
            <a:endParaRPr lang="zh-CN" altLang="en-US" smtClean="0">
              <a:latin typeface="微软雅黑" panose="020B0503020204020204" charset="-122"/>
              <a:ea typeface="微软雅黑" panose="020B0503020204020204" charset="-122"/>
            </a:endParaRPr>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latin typeface="微软雅黑" panose="020B0503020204020204" charset="-122"/>
              <a:ea typeface="微软雅黑" panose="020B0503020204020204" charset="-122"/>
            </a:endParaRPr>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latin typeface="微软雅黑" panose="020B0503020204020204" charset="-122"/>
                <a:ea typeface="微软雅黑" panose="020B0503020204020204" charset="-122"/>
              </a:rPr>
              <a:t>‹#›</a:t>
            </a:fld>
            <a:endParaRPr lang="zh-CN" altLang="en-US" smtClean="0">
              <a:latin typeface="微软雅黑" panose="020B0503020204020204" charset="-122"/>
              <a:ea typeface="微软雅黑" panose="020B0503020204020204" charset="-122"/>
            </a:endParaRPr>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charset="-122"/>
                <a:ea typeface="微软雅黑" panose="020B0503020204020204" charset="-122"/>
              </a:defRPr>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charset="-122"/>
                <a:ea typeface="微软雅黑" panose="020B0503020204020204" charset="-122"/>
              </a:defRPr>
            </a:lvl1pPr>
          </a:lstStyle>
          <a:p>
            <a:fld id="{1AC49D05-6128-4D0D-A32A-06A5E73B386C}" type="datetimeFigureOut">
              <a:rPr lang="zh-CN" altLang="en-US" smtClean="0"/>
              <a:t>2021/11/3</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charset="-122"/>
                <a:ea typeface="微软雅黑" panose="020B0503020204020204" charset="-122"/>
              </a:defRPr>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charset="-122"/>
                <a:ea typeface="微软雅黑" panose="020B0503020204020204" charset="-122"/>
              </a:defRPr>
            </a:lvl1pPr>
          </a:lstStyle>
          <a:p>
            <a:fld id="{5849F42C-2DAE-424C-A4B8-3140182C3E9F}"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600" kern="1200">
        <a:solidFill>
          <a:schemeClr val="tx1"/>
        </a:solidFill>
        <a:latin typeface="微软雅黑" panose="020B0503020204020204" charset="-122"/>
        <a:ea typeface="微软雅黑" panose="020B0503020204020204" charset="-122"/>
        <a:cs typeface="+mn-cs"/>
      </a:defRPr>
    </a:lvl1pPr>
    <a:lvl2pPr marL="4572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2pPr>
    <a:lvl3pPr marL="9144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3pPr>
    <a:lvl4pPr marL="13716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4pPr>
    <a:lvl5pPr marL="1828800" algn="l" defTabSz="914400" rtl="0" eaLnBrk="1" latinLnBrk="0" hangingPunct="1">
      <a:defRPr sz="1200" kern="1200">
        <a:solidFill>
          <a:schemeClr val="tx1"/>
        </a:solidFill>
        <a:latin typeface="微软雅黑" panose="020B0503020204020204" charset="-122"/>
        <a:ea typeface="微软雅黑" panose="020B050302020402020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85D0DACE-38E0-42D2-9336-2B707D34BC6D}" type="slidenum">
              <a:rPr lang="zh-CN" altLang="en-US" smtClean="0"/>
              <a:t>1</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1.emf"/><Relationship Id="rId1" Type="http://schemas.openxmlformats.org/officeDocument/2006/relationships/slideMaster" Target="../slideMasters/slideMaster1.xml"/><Relationship Id="rId4" Type="http://schemas.openxmlformats.org/officeDocument/2006/relationships/image" Target="../media/image2.jpe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单击以编辑母版副标题样式</a:t>
            </a:r>
            <a:endParaRPr lang="en-US" dirty="0"/>
          </a:p>
        </p:txBody>
      </p:sp>
      <p:sp>
        <p:nvSpPr>
          <p:cNvPr id="4" name="Date Placeholder 3"/>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B220E2-FEC2-479F-9864-5E4001438953}" type="slidenum">
              <a:rPr lang="zh-CN" altLang="en-US" smtClean="0"/>
              <a:t>‹#›</a:t>
            </a:fld>
            <a:endParaRPr lang="zh-CN" altLang="en-US"/>
          </a:p>
        </p:txBody>
      </p:sp>
    </p:spTree>
    <p:extLst>
      <p:ext uri="{BB962C8B-B14F-4D97-AF65-F5344CB8AC3E}">
        <p14:creationId xmlns:p14="http://schemas.microsoft.com/office/powerpoint/2010/main" val="11578185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69B220E2-FEC2-479F-9864-5E4001438953}" type="slidenum">
              <a:rPr lang="zh-CN" altLang="en-US" smtClean="0"/>
              <a:t>‹#›</a:t>
            </a:fld>
            <a:endParaRPr lang="zh-CN" altLang="en-US"/>
          </a:p>
        </p:txBody>
      </p:sp>
    </p:spTree>
    <p:extLst>
      <p:ext uri="{BB962C8B-B14F-4D97-AF65-F5344CB8AC3E}">
        <p14:creationId xmlns:p14="http://schemas.microsoft.com/office/powerpoint/2010/main" val="4742087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B220E2-FEC2-479F-9864-5E4001438953}" type="slidenum">
              <a:rPr lang="zh-CN" altLang="en-US" smtClean="0"/>
              <a:t>‹#›</a:t>
            </a:fld>
            <a:endParaRPr lang="zh-CN" altLang="en-US"/>
          </a:p>
        </p:txBody>
      </p:sp>
    </p:spTree>
    <p:extLst>
      <p:ext uri="{BB962C8B-B14F-4D97-AF65-F5344CB8AC3E}">
        <p14:creationId xmlns:p14="http://schemas.microsoft.com/office/powerpoint/2010/main" val="294790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节标题">
    <p:spTree>
      <p:nvGrpSpPr>
        <p:cNvPr id="1" name=""/>
        <p:cNvGrpSpPr/>
        <p:nvPr/>
      </p:nvGrpSpPr>
      <p:grpSpPr>
        <a:xfrm>
          <a:off x="0" y="0"/>
          <a:ext cx="0" cy="0"/>
          <a:chOff x="0" y="0"/>
          <a:chExt cx="0" cy="0"/>
        </a:xfrm>
      </p:grpSpPr>
      <p:pic>
        <p:nvPicPr>
          <p:cNvPr id="8" name="图片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43384" y="1536192"/>
            <a:ext cx="3870976" cy="3840480"/>
          </a:xfrm>
          <a:prstGeom prst="rect">
            <a:avLst/>
          </a:prstGeom>
        </p:spPr>
      </p:pic>
      <p:sp>
        <p:nvSpPr>
          <p:cNvPr id="9" name="椭圆 8"/>
          <p:cNvSpPr/>
          <p:nvPr/>
        </p:nvSpPr>
        <p:spPr>
          <a:xfrm>
            <a:off x="4671627" y="1975624"/>
            <a:ext cx="2846747" cy="2846747"/>
          </a:xfrm>
          <a:prstGeom prst="ellipse">
            <a:avLst/>
          </a:prstGeom>
          <a:solidFill>
            <a:schemeClr val="bg1"/>
          </a:solid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10" name="椭圆 9"/>
          <p:cNvSpPr/>
          <p:nvPr/>
        </p:nvSpPr>
        <p:spPr>
          <a:xfrm>
            <a:off x="4800799" y="2093833"/>
            <a:ext cx="2610327" cy="2610326"/>
          </a:xfrm>
          <a:prstGeom prst="ellipse">
            <a:avLst/>
          </a:prstGeom>
          <a:solidFill>
            <a:schemeClr val="bg1"/>
          </a:solid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2" name="标题 1"/>
          <p:cNvSpPr>
            <a:spLocks noGrp="1"/>
          </p:cNvSpPr>
          <p:nvPr>
            <p:ph type="title" hasCustomPrompt="1"/>
          </p:nvPr>
        </p:nvSpPr>
        <p:spPr>
          <a:xfrm>
            <a:off x="4671627" y="2266289"/>
            <a:ext cx="2846748" cy="2325423"/>
          </a:xfrm>
        </p:spPr>
        <p:txBody>
          <a:bodyPr anchor="ctr">
            <a:normAutofit/>
          </a:bodyPr>
          <a:lstStyle>
            <a:lvl1pPr algn="dist">
              <a:defRPr sz="3300" b="1">
                <a:blipFill>
                  <a:blip r:embed="rId3"/>
                  <a:tile tx="0" ty="0" sx="100000" sy="100000" flip="none" algn="tl"/>
                </a:blipFill>
              </a:defRPr>
            </a:lvl1pPr>
          </a:lstStyle>
          <a:p>
            <a:r>
              <a:rPr lang="zh-CN" altLang="en-US" dirty="0"/>
              <a:t>编辑标题</a:t>
            </a:r>
          </a:p>
        </p:txBody>
      </p:sp>
      <p:sp>
        <p:nvSpPr>
          <p:cNvPr id="4" name="日期占位符 3"/>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69B220E2-FEC2-479F-9864-5E4001438953}"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6" name="图片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65140" y="1143000"/>
            <a:ext cx="4718904" cy="4681728"/>
          </a:xfrm>
          <a:prstGeom prst="rect">
            <a:avLst/>
          </a:prstGeom>
        </p:spPr>
      </p:pic>
      <p:sp>
        <p:nvSpPr>
          <p:cNvPr id="7" name="椭圆 6"/>
          <p:cNvSpPr/>
          <p:nvPr/>
        </p:nvSpPr>
        <p:spPr>
          <a:xfrm>
            <a:off x="4347479" y="1693840"/>
            <a:ext cx="3470320" cy="3470320"/>
          </a:xfrm>
          <a:prstGeom prst="ellipse">
            <a:avLst/>
          </a:prstGeom>
          <a:solidFill>
            <a:schemeClr val="bg1"/>
          </a:solid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sp>
        <p:nvSpPr>
          <p:cNvPr id="8" name="椭圆 7"/>
          <p:cNvSpPr/>
          <p:nvPr/>
        </p:nvSpPr>
        <p:spPr>
          <a:xfrm>
            <a:off x="4504943" y="1837944"/>
            <a:ext cx="3182112" cy="3182112"/>
          </a:xfrm>
          <a:prstGeom prst="ellipse">
            <a:avLst/>
          </a:prstGeom>
          <a:solidFill>
            <a:schemeClr val="bg1"/>
          </a:solidFill>
          <a:ln>
            <a:solidFill>
              <a:schemeClr val="accent1">
                <a:lumMod val="60000"/>
                <a:lumOff val="4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a:p>
        </p:txBody>
      </p:sp>
      <p:grpSp>
        <p:nvGrpSpPr>
          <p:cNvPr id="28" name="组合 27"/>
          <p:cNvGrpSpPr/>
          <p:nvPr/>
        </p:nvGrpSpPr>
        <p:grpSpPr>
          <a:xfrm>
            <a:off x="5844458" y="2415039"/>
            <a:ext cx="503087" cy="443452"/>
            <a:chOff x="5844457" y="2415039"/>
            <a:chExt cx="503086" cy="443452"/>
          </a:xfrm>
        </p:grpSpPr>
        <p:sp>
          <p:nvSpPr>
            <p:cNvPr id="10" name="Oval 64"/>
            <p:cNvSpPr>
              <a:spLocks noChangeArrowheads="1"/>
            </p:cNvSpPr>
            <p:nvPr/>
          </p:nvSpPr>
          <p:spPr bwMode="auto">
            <a:xfrm>
              <a:off x="6071063" y="2415039"/>
              <a:ext cx="49875" cy="49875"/>
            </a:xfrm>
            <a:prstGeom prst="ellipse">
              <a:avLst/>
            </a:prstGeom>
            <a:solidFill>
              <a:schemeClr val="accent1"/>
            </a:solidFill>
            <a:ln>
              <a:noFill/>
            </a:ln>
          </p:spPr>
          <p:txBody>
            <a:bodyPr vert="horz" wrap="square" lIns="68580" tIns="34290" rIns="68580" bIns="34290" numCol="1" anchor="t" anchorCtr="0" compatLnSpc="1"/>
            <a:lstStyle/>
            <a:p>
              <a:endParaRPr lang="zh-CN" altLang="en-US" sz="1800"/>
            </a:p>
          </p:txBody>
        </p:sp>
        <p:sp>
          <p:nvSpPr>
            <p:cNvPr id="11" name="Oval 65"/>
            <p:cNvSpPr>
              <a:spLocks noChangeArrowheads="1"/>
            </p:cNvSpPr>
            <p:nvPr/>
          </p:nvSpPr>
          <p:spPr bwMode="auto">
            <a:xfrm>
              <a:off x="6104674" y="2470335"/>
              <a:ext cx="65054" cy="65054"/>
            </a:xfrm>
            <a:prstGeom prst="ellipse">
              <a:avLst/>
            </a:prstGeom>
            <a:solidFill>
              <a:schemeClr val="accent1"/>
            </a:solidFill>
            <a:ln>
              <a:noFill/>
            </a:ln>
          </p:spPr>
          <p:txBody>
            <a:bodyPr vert="horz" wrap="square" lIns="68580" tIns="34290" rIns="68580" bIns="34290" numCol="1" anchor="t" anchorCtr="0" compatLnSpc="1"/>
            <a:lstStyle/>
            <a:p>
              <a:endParaRPr lang="zh-CN" altLang="en-US" sz="1800"/>
            </a:p>
          </p:txBody>
        </p:sp>
        <p:sp>
          <p:nvSpPr>
            <p:cNvPr id="12" name="Oval 66"/>
            <p:cNvSpPr>
              <a:spLocks noChangeArrowheads="1"/>
            </p:cNvSpPr>
            <p:nvPr/>
          </p:nvSpPr>
          <p:spPr bwMode="auto">
            <a:xfrm>
              <a:off x="6021188" y="2470335"/>
              <a:ext cx="65054" cy="65054"/>
            </a:xfrm>
            <a:prstGeom prst="ellipse">
              <a:avLst/>
            </a:prstGeom>
            <a:solidFill>
              <a:schemeClr val="accent1"/>
            </a:solidFill>
            <a:ln>
              <a:noFill/>
            </a:ln>
          </p:spPr>
          <p:txBody>
            <a:bodyPr vert="horz" wrap="square" lIns="68580" tIns="34290" rIns="68580" bIns="34290" numCol="1" anchor="t" anchorCtr="0" compatLnSpc="1"/>
            <a:lstStyle/>
            <a:p>
              <a:endParaRPr lang="zh-CN" altLang="en-US" sz="1800"/>
            </a:p>
          </p:txBody>
        </p:sp>
        <p:sp>
          <p:nvSpPr>
            <p:cNvPr id="13" name="Freeform 67"/>
            <p:cNvSpPr/>
            <p:nvPr/>
          </p:nvSpPr>
          <p:spPr bwMode="auto">
            <a:xfrm>
              <a:off x="6109011" y="2518041"/>
              <a:ext cx="238532" cy="340450"/>
            </a:xfrm>
            <a:custGeom>
              <a:avLst/>
              <a:gdLst>
                <a:gd name="T0" fmla="*/ 658 w 980"/>
                <a:gd name="T1" fmla="*/ 0 h 1399"/>
                <a:gd name="T2" fmla="*/ 0 w 980"/>
                <a:gd name="T3" fmla="*/ 657 h 1399"/>
                <a:gd name="T4" fmla="*/ 0 w 980"/>
                <a:gd name="T5" fmla="*/ 1399 h 1399"/>
                <a:gd name="T6" fmla="*/ 3 w 980"/>
                <a:gd name="T7" fmla="*/ 1399 h 1399"/>
                <a:gd name="T8" fmla="*/ 502 w 980"/>
                <a:gd name="T9" fmla="*/ 846 h 1399"/>
                <a:gd name="T10" fmla="*/ 980 w 980"/>
                <a:gd name="T11" fmla="*/ 84 h 1399"/>
                <a:gd name="T12" fmla="*/ 658 w 980"/>
                <a:gd name="T13" fmla="*/ 0 h 1399"/>
              </a:gdLst>
              <a:ahLst/>
              <a:cxnLst>
                <a:cxn ang="0">
                  <a:pos x="T0" y="T1"/>
                </a:cxn>
                <a:cxn ang="0">
                  <a:pos x="T2" y="T3"/>
                </a:cxn>
                <a:cxn ang="0">
                  <a:pos x="T4" y="T5"/>
                </a:cxn>
                <a:cxn ang="0">
                  <a:pos x="T6" y="T7"/>
                </a:cxn>
                <a:cxn ang="0">
                  <a:pos x="T8" y="T9"/>
                </a:cxn>
                <a:cxn ang="0">
                  <a:pos x="T10" y="T11"/>
                </a:cxn>
                <a:cxn ang="0">
                  <a:pos x="T12" y="T13"/>
                </a:cxn>
              </a:cxnLst>
              <a:rect l="0" t="0" r="r" b="b"/>
              <a:pathLst>
                <a:path w="980" h="1399">
                  <a:moveTo>
                    <a:pt x="658" y="0"/>
                  </a:moveTo>
                  <a:cubicBezTo>
                    <a:pt x="295" y="0"/>
                    <a:pt x="0" y="294"/>
                    <a:pt x="0" y="657"/>
                  </a:cubicBezTo>
                  <a:cubicBezTo>
                    <a:pt x="0" y="1399"/>
                    <a:pt x="0" y="1399"/>
                    <a:pt x="0" y="1399"/>
                  </a:cubicBezTo>
                  <a:cubicBezTo>
                    <a:pt x="3" y="1399"/>
                    <a:pt x="3" y="1399"/>
                    <a:pt x="3" y="1399"/>
                  </a:cubicBezTo>
                  <a:cubicBezTo>
                    <a:pt x="283" y="1370"/>
                    <a:pt x="502" y="1134"/>
                    <a:pt x="502" y="846"/>
                  </a:cubicBezTo>
                  <a:cubicBezTo>
                    <a:pt x="502" y="511"/>
                    <a:pt x="697" y="221"/>
                    <a:pt x="980" y="84"/>
                  </a:cubicBezTo>
                  <a:cubicBezTo>
                    <a:pt x="885" y="30"/>
                    <a:pt x="775" y="0"/>
                    <a:pt x="658"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800"/>
            </a:p>
          </p:txBody>
        </p:sp>
        <p:sp>
          <p:nvSpPr>
            <p:cNvPr id="14" name="Freeform 68"/>
            <p:cNvSpPr/>
            <p:nvPr/>
          </p:nvSpPr>
          <p:spPr bwMode="auto">
            <a:xfrm>
              <a:off x="5844457" y="2518041"/>
              <a:ext cx="238532" cy="340450"/>
            </a:xfrm>
            <a:custGeom>
              <a:avLst/>
              <a:gdLst>
                <a:gd name="T0" fmla="*/ 322 w 980"/>
                <a:gd name="T1" fmla="*/ 0 h 1399"/>
                <a:gd name="T2" fmla="*/ 0 w 980"/>
                <a:gd name="T3" fmla="*/ 84 h 1399"/>
                <a:gd name="T4" fmla="*/ 479 w 980"/>
                <a:gd name="T5" fmla="*/ 846 h 1399"/>
                <a:gd name="T6" fmla="*/ 977 w 980"/>
                <a:gd name="T7" fmla="*/ 1399 h 1399"/>
                <a:gd name="T8" fmla="*/ 980 w 980"/>
                <a:gd name="T9" fmla="*/ 1399 h 1399"/>
                <a:gd name="T10" fmla="*/ 980 w 980"/>
                <a:gd name="T11" fmla="*/ 657 h 1399"/>
                <a:gd name="T12" fmla="*/ 322 w 980"/>
                <a:gd name="T13" fmla="*/ 0 h 1399"/>
              </a:gdLst>
              <a:ahLst/>
              <a:cxnLst>
                <a:cxn ang="0">
                  <a:pos x="T0" y="T1"/>
                </a:cxn>
                <a:cxn ang="0">
                  <a:pos x="T2" y="T3"/>
                </a:cxn>
                <a:cxn ang="0">
                  <a:pos x="T4" y="T5"/>
                </a:cxn>
                <a:cxn ang="0">
                  <a:pos x="T6" y="T7"/>
                </a:cxn>
                <a:cxn ang="0">
                  <a:pos x="T8" y="T9"/>
                </a:cxn>
                <a:cxn ang="0">
                  <a:pos x="T10" y="T11"/>
                </a:cxn>
                <a:cxn ang="0">
                  <a:pos x="T12" y="T13"/>
                </a:cxn>
              </a:cxnLst>
              <a:rect l="0" t="0" r="r" b="b"/>
              <a:pathLst>
                <a:path w="980" h="1399">
                  <a:moveTo>
                    <a:pt x="322" y="0"/>
                  </a:moveTo>
                  <a:cubicBezTo>
                    <a:pt x="205" y="0"/>
                    <a:pt x="96" y="30"/>
                    <a:pt x="0" y="84"/>
                  </a:cubicBezTo>
                  <a:cubicBezTo>
                    <a:pt x="283" y="221"/>
                    <a:pt x="479" y="511"/>
                    <a:pt x="479" y="846"/>
                  </a:cubicBezTo>
                  <a:cubicBezTo>
                    <a:pt x="479" y="1134"/>
                    <a:pt x="697" y="1370"/>
                    <a:pt x="977" y="1399"/>
                  </a:cubicBezTo>
                  <a:cubicBezTo>
                    <a:pt x="980" y="1399"/>
                    <a:pt x="980" y="1399"/>
                    <a:pt x="980" y="1399"/>
                  </a:cubicBezTo>
                  <a:cubicBezTo>
                    <a:pt x="980" y="657"/>
                    <a:pt x="980" y="657"/>
                    <a:pt x="980" y="657"/>
                  </a:cubicBezTo>
                  <a:cubicBezTo>
                    <a:pt x="980" y="294"/>
                    <a:pt x="685" y="0"/>
                    <a:pt x="322" y="0"/>
                  </a:cubicBez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800"/>
            </a:p>
          </p:txBody>
        </p:sp>
      </p:grpSp>
      <p:grpSp>
        <p:nvGrpSpPr>
          <p:cNvPr id="15" name="组合 14"/>
          <p:cNvGrpSpPr/>
          <p:nvPr/>
        </p:nvGrpSpPr>
        <p:grpSpPr>
          <a:xfrm>
            <a:off x="4812463" y="3713121"/>
            <a:ext cx="2567077" cy="113253"/>
            <a:chOff x="-3175" y="5446713"/>
            <a:chExt cx="12198351" cy="538163"/>
          </a:xfrm>
          <a:solidFill>
            <a:schemeClr val="accent6">
              <a:lumMod val="75000"/>
            </a:schemeClr>
          </a:solidFill>
        </p:grpSpPr>
        <p:sp>
          <p:nvSpPr>
            <p:cNvPr id="16" name="Oval 5"/>
            <p:cNvSpPr>
              <a:spLocks noChangeArrowheads="1"/>
            </p:cNvSpPr>
            <p:nvPr/>
          </p:nvSpPr>
          <p:spPr bwMode="auto">
            <a:xfrm>
              <a:off x="109538" y="5478463"/>
              <a:ext cx="133350" cy="1206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800"/>
            </a:p>
          </p:txBody>
        </p:sp>
        <p:sp>
          <p:nvSpPr>
            <p:cNvPr id="17" name="Oval 6"/>
            <p:cNvSpPr>
              <a:spLocks noChangeArrowheads="1"/>
            </p:cNvSpPr>
            <p:nvPr/>
          </p:nvSpPr>
          <p:spPr bwMode="auto">
            <a:xfrm>
              <a:off x="-3175" y="5495926"/>
              <a:ext cx="968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800"/>
            </a:p>
          </p:txBody>
        </p:sp>
        <p:sp>
          <p:nvSpPr>
            <p:cNvPr id="18" name="Oval 7"/>
            <p:cNvSpPr>
              <a:spLocks noChangeArrowheads="1"/>
            </p:cNvSpPr>
            <p:nvPr/>
          </p:nvSpPr>
          <p:spPr bwMode="auto">
            <a:xfrm>
              <a:off x="11949113" y="5478463"/>
              <a:ext cx="133350" cy="120650"/>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800"/>
            </a:p>
          </p:txBody>
        </p:sp>
        <p:sp>
          <p:nvSpPr>
            <p:cNvPr id="19" name="Oval 8"/>
            <p:cNvSpPr>
              <a:spLocks noChangeArrowheads="1"/>
            </p:cNvSpPr>
            <p:nvPr/>
          </p:nvSpPr>
          <p:spPr bwMode="auto">
            <a:xfrm>
              <a:off x="12098338" y="5495926"/>
              <a:ext cx="96838" cy="8413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800"/>
            </a:p>
          </p:txBody>
        </p:sp>
        <p:sp>
          <p:nvSpPr>
            <p:cNvPr id="20" name="Freeform 9"/>
            <p:cNvSpPr/>
            <p:nvPr/>
          </p:nvSpPr>
          <p:spPr bwMode="auto">
            <a:xfrm>
              <a:off x="7705725" y="5446713"/>
              <a:ext cx="4221163" cy="166688"/>
            </a:xfrm>
            <a:custGeom>
              <a:avLst/>
              <a:gdLst>
                <a:gd name="T0" fmla="*/ 1290 w 1319"/>
                <a:gd name="T1" fmla="*/ 0 h 51"/>
                <a:gd name="T2" fmla="*/ 1262 w 1319"/>
                <a:gd name="T3" fmla="*/ 18 h 51"/>
                <a:gd name="T4" fmla="*/ 469 w 1319"/>
                <a:gd name="T5" fmla="*/ 18 h 51"/>
                <a:gd name="T6" fmla="*/ 0 w 1319"/>
                <a:gd name="T7" fmla="*/ 21 h 51"/>
                <a:gd name="T8" fmla="*/ 0 w 1319"/>
                <a:gd name="T9" fmla="*/ 30 h 51"/>
                <a:gd name="T10" fmla="*/ 471 w 1319"/>
                <a:gd name="T11" fmla="*/ 33 h 51"/>
                <a:gd name="T12" fmla="*/ 1262 w 1319"/>
                <a:gd name="T13" fmla="*/ 33 h 51"/>
                <a:gd name="T14" fmla="*/ 1290 w 1319"/>
                <a:gd name="T15" fmla="*/ 51 h 51"/>
                <a:gd name="T16" fmla="*/ 1319 w 1319"/>
                <a:gd name="T17" fmla="*/ 26 h 51"/>
                <a:gd name="T18" fmla="*/ 1290 w 1319"/>
                <a:gd name="T19" fmla="*/ 0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9" h="51">
                  <a:moveTo>
                    <a:pt x="1290" y="0"/>
                  </a:moveTo>
                  <a:cubicBezTo>
                    <a:pt x="1276" y="0"/>
                    <a:pt x="1265" y="7"/>
                    <a:pt x="1262" y="18"/>
                  </a:cubicBezTo>
                  <a:cubicBezTo>
                    <a:pt x="469" y="18"/>
                    <a:pt x="469" y="18"/>
                    <a:pt x="469" y="18"/>
                  </a:cubicBezTo>
                  <a:cubicBezTo>
                    <a:pt x="471" y="18"/>
                    <a:pt x="230" y="19"/>
                    <a:pt x="0" y="21"/>
                  </a:cubicBezTo>
                  <a:cubicBezTo>
                    <a:pt x="0" y="30"/>
                    <a:pt x="0" y="30"/>
                    <a:pt x="0" y="30"/>
                  </a:cubicBezTo>
                  <a:cubicBezTo>
                    <a:pt x="229" y="32"/>
                    <a:pt x="470" y="33"/>
                    <a:pt x="471" y="33"/>
                  </a:cubicBezTo>
                  <a:cubicBezTo>
                    <a:pt x="1262" y="33"/>
                    <a:pt x="1262" y="33"/>
                    <a:pt x="1262" y="33"/>
                  </a:cubicBezTo>
                  <a:cubicBezTo>
                    <a:pt x="1265" y="44"/>
                    <a:pt x="1276" y="51"/>
                    <a:pt x="1290" y="51"/>
                  </a:cubicBezTo>
                  <a:cubicBezTo>
                    <a:pt x="1306" y="51"/>
                    <a:pt x="1319" y="40"/>
                    <a:pt x="1319" y="26"/>
                  </a:cubicBezTo>
                  <a:cubicBezTo>
                    <a:pt x="1319" y="11"/>
                    <a:pt x="1306" y="0"/>
                    <a:pt x="129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800"/>
            </a:p>
          </p:txBody>
        </p:sp>
        <p:sp>
          <p:nvSpPr>
            <p:cNvPr id="21" name="Freeform 10"/>
            <p:cNvSpPr>
              <a:spLocks noEditPoints="1"/>
            </p:cNvSpPr>
            <p:nvPr/>
          </p:nvSpPr>
          <p:spPr bwMode="auto">
            <a:xfrm>
              <a:off x="4359275" y="5462588"/>
              <a:ext cx="3346450" cy="522288"/>
            </a:xfrm>
            <a:custGeom>
              <a:avLst/>
              <a:gdLst>
                <a:gd name="T0" fmla="*/ 972 w 1046"/>
                <a:gd name="T1" fmla="*/ 17 h 160"/>
                <a:gd name="T2" fmla="*/ 889 w 1046"/>
                <a:gd name="T3" fmla="*/ 2 h 160"/>
                <a:gd name="T4" fmla="*/ 889 w 1046"/>
                <a:gd name="T5" fmla="*/ 2 h 160"/>
                <a:gd name="T6" fmla="*/ 836 w 1046"/>
                <a:gd name="T7" fmla="*/ 6 h 160"/>
                <a:gd name="T8" fmla="*/ 734 w 1046"/>
                <a:gd name="T9" fmla="*/ 6 h 160"/>
                <a:gd name="T10" fmla="*/ 543 w 1046"/>
                <a:gd name="T11" fmla="*/ 64 h 160"/>
                <a:gd name="T12" fmla="*/ 352 w 1046"/>
                <a:gd name="T13" fmla="*/ 6 h 160"/>
                <a:gd name="T14" fmla="*/ 250 w 1046"/>
                <a:gd name="T15" fmla="*/ 6 h 160"/>
                <a:gd name="T16" fmla="*/ 197 w 1046"/>
                <a:gd name="T17" fmla="*/ 2 h 160"/>
                <a:gd name="T18" fmla="*/ 197 w 1046"/>
                <a:gd name="T19" fmla="*/ 2 h 160"/>
                <a:gd name="T20" fmla="*/ 114 w 1046"/>
                <a:gd name="T21" fmla="*/ 17 h 160"/>
                <a:gd name="T22" fmla="*/ 0 w 1046"/>
                <a:gd name="T23" fmla="*/ 16 h 160"/>
                <a:gd name="T24" fmla="*/ 0 w 1046"/>
                <a:gd name="T25" fmla="*/ 26 h 160"/>
                <a:gd name="T26" fmla="*/ 98 w 1046"/>
                <a:gd name="T27" fmla="*/ 25 h 160"/>
                <a:gd name="T28" fmla="*/ 75 w 1046"/>
                <a:gd name="T29" fmla="*/ 43 h 160"/>
                <a:gd name="T30" fmla="*/ 54 w 1046"/>
                <a:gd name="T31" fmla="*/ 97 h 160"/>
                <a:gd name="T32" fmla="*/ 199 w 1046"/>
                <a:gd name="T33" fmla="*/ 137 h 160"/>
                <a:gd name="T34" fmla="*/ 199 w 1046"/>
                <a:gd name="T35" fmla="*/ 137 h 160"/>
                <a:gd name="T36" fmla="*/ 197 w 1046"/>
                <a:gd name="T37" fmla="*/ 135 h 160"/>
                <a:gd name="T38" fmla="*/ 194 w 1046"/>
                <a:gd name="T39" fmla="*/ 126 h 160"/>
                <a:gd name="T40" fmla="*/ 57 w 1046"/>
                <a:gd name="T41" fmla="*/ 95 h 160"/>
                <a:gd name="T42" fmla="*/ 123 w 1046"/>
                <a:gd name="T43" fmla="*/ 16 h 160"/>
                <a:gd name="T44" fmla="*/ 226 w 1046"/>
                <a:gd name="T45" fmla="*/ 11 h 160"/>
                <a:gd name="T46" fmla="*/ 175 w 1046"/>
                <a:gd name="T47" fmla="*/ 39 h 160"/>
                <a:gd name="T48" fmla="*/ 179 w 1046"/>
                <a:gd name="T49" fmla="*/ 40 h 160"/>
                <a:gd name="T50" fmla="*/ 234 w 1046"/>
                <a:gd name="T51" fmla="*/ 13 h 160"/>
                <a:gd name="T52" fmla="*/ 438 w 1046"/>
                <a:gd name="T53" fmla="*/ 75 h 160"/>
                <a:gd name="T54" fmla="*/ 543 w 1046"/>
                <a:gd name="T55" fmla="*/ 117 h 160"/>
                <a:gd name="T56" fmla="*/ 648 w 1046"/>
                <a:gd name="T57" fmla="*/ 75 h 160"/>
                <a:gd name="T58" fmla="*/ 852 w 1046"/>
                <a:gd name="T59" fmla="*/ 13 h 160"/>
                <a:gd name="T60" fmla="*/ 907 w 1046"/>
                <a:gd name="T61" fmla="*/ 40 h 160"/>
                <a:gd name="T62" fmla="*/ 911 w 1046"/>
                <a:gd name="T63" fmla="*/ 39 h 160"/>
                <a:gd name="T64" fmla="*/ 860 w 1046"/>
                <a:gd name="T65" fmla="*/ 11 h 160"/>
                <a:gd name="T66" fmla="*/ 962 w 1046"/>
                <a:gd name="T67" fmla="*/ 16 h 160"/>
                <a:gd name="T68" fmla="*/ 1029 w 1046"/>
                <a:gd name="T69" fmla="*/ 95 h 160"/>
                <a:gd name="T70" fmla="*/ 892 w 1046"/>
                <a:gd name="T71" fmla="*/ 126 h 160"/>
                <a:gd name="T72" fmla="*/ 888 w 1046"/>
                <a:gd name="T73" fmla="*/ 135 h 160"/>
                <a:gd name="T74" fmla="*/ 887 w 1046"/>
                <a:gd name="T75" fmla="*/ 137 h 160"/>
                <a:gd name="T76" fmla="*/ 887 w 1046"/>
                <a:gd name="T77" fmla="*/ 137 h 160"/>
                <a:gd name="T78" fmla="*/ 1032 w 1046"/>
                <a:gd name="T79" fmla="*/ 97 h 160"/>
                <a:gd name="T80" fmla="*/ 1011 w 1046"/>
                <a:gd name="T81" fmla="*/ 43 h 160"/>
                <a:gd name="T82" fmla="*/ 988 w 1046"/>
                <a:gd name="T83" fmla="*/ 25 h 160"/>
                <a:gd name="T84" fmla="*/ 1046 w 1046"/>
                <a:gd name="T85" fmla="*/ 25 h 160"/>
                <a:gd name="T86" fmla="*/ 1046 w 1046"/>
                <a:gd name="T87" fmla="*/ 16 h 160"/>
                <a:gd name="T88" fmla="*/ 972 w 1046"/>
                <a:gd name="T89" fmla="*/ 17 h 160"/>
                <a:gd name="T90" fmla="*/ 646 w 1046"/>
                <a:gd name="T91" fmla="*/ 58 h 160"/>
                <a:gd name="T92" fmla="*/ 543 w 1046"/>
                <a:gd name="T93" fmla="*/ 98 h 160"/>
                <a:gd name="T94" fmla="*/ 440 w 1046"/>
                <a:gd name="T95" fmla="*/ 58 h 160"/>
                <a:gd name="T96" fmla="*/ 267 w 1046"/>
                <a:gd name="T97" fmla="*/ 8 h 160"/>
                <a:gd name="T98" fmla="*/ 277 w 1046"/>
                <a:gd name="T99" fmla="*/ 8 h 160"/>
                <a:gd name="T100" fmla="*/ 509 w 1046"/>
                <a:gd name="T101" fmla="*/ 66 h 160"/>
                <a:gd name="T102" fmla="*/ 543 w 1046"/>
                <a:gd name="T103" fmla="*/ 78 h 160"/>
                <a:gd name="T104" fmla="*/ 576 w 1046"/>
                <a:gd name="T105" fmla="*/ 66 h 160"/>
                <a:gd name="T106" fmla="*/ 809 w 1046"/>
                <a:gd name="T107" fmla="*/ 8 h 160"/>
                <a:gd name="T108" fmla="*/ 819 w 1046"/>
                <a:gd name="T109" fmla="*/ 8 h 160"/>
                <a:gd name="T110" fmla="*/ 646 w 1046"/>
                <a:gd name="T111" fmla="*/ 58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046" h="160">
                  <a:moveTo>
                    <a:pt x="972" y="17"/>
                  </a:moveTo>
                  <a:cubicBezTo>
                    <a:pt x="948" y="6"/>
                    <a:pt x="919" y="2"/>
                    <a:pt x="889" y="2"/>
                  </a:cubicBezTo>
                  <a:cubicBezTo>
                    <a:pt x="889" y="2"/>
                    <a:pt x="889" y="2"/>
                    <a:pt x="889" y="2"/>
                  </a:cubicBezTo>
                  <a:cubicBezTo>
                    <a:pt x="872" y="2"/>
                    <a:pt x="854" y="3"/>
                    <a:pt x="836" y="6"/>
                  </a:cubicBezTo>
                  <a:cubicBezTo>
                    <a:pt x="803" y="0"/>
                    <a:pt x="767" y="2"/>
                    <a:pt x="734" y="6"/>
                  </a:cubicBezTo>
                  <a:cubicBezTo>
                    <a:pt x="683" y="12"/>
                    <a:pt x="614" y="37"/>
                    <a:pt x="543" y="64"/>
                  </a:cubicBezTo>
                  <a:cubicBezTo>
                    <a:pt x="472" y="37"/>
                    <a:pt x="403" y="12"/>
                    <a:pt x="352" y="6"/>
                  </a:cubicBezTo>
                  <a:cubicBezTo>
                    <a:pt x="319" y="2"/>
                    <a:pt x="283" y="0"/>
                    <a:pt x="250" y="6"/>
                  </a:cubicBezTo>
                  <a:cubicBezTo>
                    <a:pt x="232" y="3"/>
                    <a:pt x="214" y="2"/>
                    <a:pt x="197" y="2"/>
                  </a:cubicBezTo>
                  <a:cubicBezTo>
                    <a:pt x="197" y="2"/>
                    <a:pt x="197" y="2"/>
                    <a:pt x="197" y="2"/>
                  </a:cubicBezTo>
                  <a:cubicBezTo>
                    <a:pt x="167" y="2"/>
                    <a:pt x="138" y="6"/>
                    <a:pt x="114" y="17"/>
                  </a:cubicBezTo>
                  <a:cubicBezTo>
                    <a:pt x="77" y="16"/>
                    <a:pt x="38" y="16"/>
                    <a:pt x="0" y="16"/>
                  </a:cubicBezTo>
                  <a:cubicBezTo>
                    <a:pt x="0" y="26"/>
                    <a:pt x="0" y="26"/>
                    <a:pt x="0" y="26"/>
                  </a:cubicBezTo>
                  <a:cubicBezTo>
                    <a:pt x="33" y="25"/>
                    <a:pt x="65" y="25"/>
                    <a:pt x="98" y="25"/>
                  </a:cubicBezTo>
                  <a:cubicBezTo>
                    <a:pt x="89" y="30"/>
                    <a:pt x="82" y="36"/>
                    <a:pt x="75" y="43"/>
                  </a:cubicBezTo>
                  <a:cubicBezTo>
                    <a:pt x="59" y="58"/>
                    <a:pt x="51" y="77"/>
                    <a:pt x="54" y="97"/>
                  </a:cubicBezTo>
                  <a:cubicBezTo>
                    <a:pt x="62" y="146"/>
                    <a:pt x="139" y="160"/>
                    <a:pt x="199" y="137"/>
                  </a:cubicBezTo>
                  <a:cubicBezTo>
                    <a:pt x="199" y="137"/>
                    <a:pt x="199" y="137"/>
                    <a:pt x="199" y="137"/>
                  </a:cubicBezTo>
                  <a:cubicBezTo>
                    <a:pt x="198" y="136"/>
                    <a:pt x="198" y="135"/>
                    <a:pt x="197" y="135"/>
                  </a:cubicBezTo>
                  <a:cubicBezTo>
                    <a:pt x="197" y="135"/>
                    <a:pt x="194" y="126"/>
                    <a:pt x="194" y="126"/>
                  </a:cubicBezTo>
                  <a:cubicBezTo>
                    <a:pt x="145" y="145"/>
                    <a:pt x="65" y="150"/>
                    <a:pt x="57" y="95"/>
                  </a:cubicBezTo>
                  <a:cubicBezTo>
                    <a:pt x="52" y="56"/>
                    <a:pt x="90" y="27"/>
                    <a:pt x="123" y="16"/>
                  </a:cubicBezTo>
                  <a:cubicBezTo>
                    <a:pt x="154" y="7"/>
                    <a:pt x="189" y="6"/>
                    <a:pt x="226" y="11"/>
                  </a:cubicBezTo>
                  <a:cubicBezTo>
                    <a:pt x="207" y="17"/>
                    <a:pt x="190" y="26"/>
                    <a:pt x="175" y="39"/>
                  </a:cubicBezTo>
                  <a:cubicBezTo>
                    <a:pt x="174" y="41"/>
                    <a:pt x="174" y="43"/>
                    <a:pt x="179" y="40"/>
                  </a:cubicBezTo>
                  <a:cubicBezTo>
                    <a:pt x="194" y="26"/>
                    <a:pt x="214" y="17"/>
                    <a:pt x="234" y="13"/>
                  </a:cubicBezTo>
                  <a:cubicBezTo>
                    <a:pt x="307" y="24"/>
                    <a:pt x="384" y="55"/>
                    <a:pt x="438" y="75"/>
                  </a:cubicBezTo>
                  <a:cubicBezTo>
                    <a:pt x="474" y="89"/>
                    <a:pt x="508" y="103"/>
                    <a:pt x="543" y="117"/>
                  </a:cubicBezTo>
                  <a:cubicBezTo>
                    <a:pt x="578" y="103"/>
                    <a:pt x="612" y="89"/>
                    <a:pt x="648" y="75"/>
                  </a:cubicBezTo>
                  <a:cubicBezTo>
                    <a:pt x="702" y="55"/>
                    <a:pt x="779" y="24"/>
                    <a:pt x="852" y="13"/>
                  </a:cubicBezTo>
                  <a:cubicBezTo>
                    <a:pt x="872" y="17"/>
                    <a:pt x="892" y="26"/>
                    <a:pt x="907" y="40"/>
                  </a:cubicBezTo>
                  <a:cubicBezTo>
                    <a:pt x="911" y="43"/>
                    <a:pt x="912" y="41"/>
                    <a:pt x="911" y="39"/>
                  </a:cubicBezTo>
                  <a:cubicBezTo>
                    <a:pt x="896" y="26"/>
                    <a:pt x="879" y="17"/>
                    <a:pt x="860" y="11"/>
                  </a:cubicBezTo>
                  <a:cubicBezTo>
                    <a:pt x="897" y="6"/>
                    <a:pt x="932" y="7"/>
                    <a:pt x="962" y="16"/>
                  </a:cubicBezTo>
                  <a:cubicBezTo>
                    <a:pt x="996" y="27"/>
                    <a:pt x="1034" y="56"/>
                    <a:pt x="1029" y="95"/>
                  </a:cubicBezTo>
                  <a:cubicBezTo>
                    <a:pt x="1021" y="150"/>
                    <a:pt x="941" y="145"/>
                    <a:pt x="892" y="126"/>
                  </a:cubicBezTo>
                  <a:cubicBezTo>
                    <a:pt x="892" y="126"/>
                    <a:pt x="888" y="135"/>
                    <a:pt x="888" y="135"/>
                  </a:cubicBezTo>
                  <a:cubicBezTo>
                    <a:pt x="888" y="135"/>
                    <a:pt x="888" y="136"/>
                    <a:pt x="887" y="137"/>
                  </a:cubicBezTo>
                  <a:cubicBezTo>
                    <a:pt x="887" y="137"/>
                    <a:pt x="887" y="137"/>
                    <a:pt x="887" y="137"/>
                  </a:cubicBezTo>
                  <a:cubicBezTo>
                    <a:pt x="947" y="160"/>
                    <a:pt x="1024" y="146"/>
                    <a:pt x="1032" y="97"/>
                  </a:cubicBezTo>
                  <a:cubicBezTo>
                    <a:pt x="1035" y="77"/>
                    <a:pt x="1026" y="58"/>
                    <a:pt x="1011" y="43"/>
                  </a:cubicBezTo>
                  <a:cubicBezTo>
                    <a:pt x="1004" y="36"/>
                    <a:pt x="997" y="30"/>
                    <a:pt x="988" y="25"/>
                  </a:cubicBezTo>
                  <a:cubicBezTo>
                    <a:pt x="1007" y="25"/>
                    <a:pt x="1027" y="25"/>
                    <a:pt x="1046" y="25"/>
                  </a:cubicBezTo>
                  <a:cubicBezTo>
                    <a:pt x="1046" y="16"/>
                    <a:pt x="1046" y="16"/>
                    <a:pt x="1046" y="16"/>
                  </a:cubicBezTo>
                  <a:cubicBezTo>
                    <a:pt x="1021" y="16"/>
                    <a:pt x="996" y="16"/>
                    <a:pt x="972" y="17"/>
                  </a:cubicBezTo>
                  <a:close/>
                  <a:moveTo>
                    <a:pt x="646" y="58"/>
                  </a:moveTo>
                  <a:cubicBezTo>
                    <a:pt x="611" y="70"/>
                    <a:pt x="577" y="84"/>
                    <a:pt x="543" y="98"/>
                  </a:cubicBezTo>
                  <a:cubicBezTo>
                    <a:pt x="509" y="84"/>
                    <a:pt x="475" y="70"/>
                    <a:pt x="440" y="58"/>
                  </a:cubicBezTo>
                  <a:cubicBezTo>
                    <a:pt x="405" y="45"/>
                    <a:pt x="337" y="20"/>
                    <a:pt x="267" y="8"/>
                  </a:cubicBezTo>
                  <a:cubicBezTo>
                    <a:pt x="270" y="8"/>
                    <a:pt x="273" y="8"/>
                    <a:pt x="277" y="8"/>
                  </a:cubicBezTo>
                  <a:cubicBezTo>
                    <a:pt x="345" y="8"/>
                    <a:pt x="433" y="37"/>
                    <a:pt x="509" y="66"/>
                  </a:cubicBezTo>
                  <a:cubicBezTo>
                    <a:pt x="521" y="70"/>
                    <a:pt x="532" y="74"/>
                    <a:pt x="543" y="78"/>
                  </a:cubicBezTo>
                  <a:cubicBezTo>
                    <a:pt x="554" y="74"/>
                    <a:pt x="565" y="70"/>
                    <a:pt x="576" y="66"/>
                  </a:cubicBezTo>
                  <a:cubicBezTo>
                    <a:pt x="653" y="37"/>
                    <a:pt x="741" y="8"/>
                    <a:pt x="809" y="8"/>
                  </a:cubicBezTo>
                  <a:cubicBezTo>
                    <a:pt x="812" y="8"/>
                    <a:pt x="816" y="8"/>
                    <a:pt x="819" y="8"/>
                  </a:cubicBezTo>
                  <a:cubicBezTo>
                    <a:pt x="749" y="20"/>
                    <a:pt x="681" y="45"/>
                    <a:pt x="646" y="5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800"/>
            </a:p>
          </p:txBody>
        </p:sp>
        <p:sp>
          <p:nvSpPr>
            <p:cNvPr id="22" name="Freeform 11"/>
            <p:cNvSpPr/>
            <p:nvPr/>
          </p:nvSpPr>
          <p:spPr bwMode="auto">
            <a:xfrm>
              <a:off x="265113" y="5446713"/>
              <a:ext cx="4094163" cy="166688"/>
            </a:xfrm>
            <a:custGeom>
              <a:avLst/>
              <a:gdLst>
                <a:gd name="T0" fmla="*/ 850 w 1279"/>
                <a:gd name="T1" fmla="*/ 18 h 51"/>
                <a:gd name="T2" fmla="*/ 57 w 1279"/>
                <a:gd name="T3" fmla="*/ 18 h 51"/>
                <a:gd name="T4" fmla="*/ 29 w 1279"/>
                <a:gd name="T5" fmla="*/ 0 h 51"/>
                <a:gd name="T6" fmla="*/ 0 w 1279"/>
                <a:gd name="T7" fmla="*/ 26 h 51"/>
                <a:gd name="T8" fmla="*/ 29 w 1279"/>
                <a:gd name="T9" fmla="*/ 51 h 51"/>
                <a:gd name="T10" fmla="*/ 57 w 1279"/>
                <a:gd name="T11" fmla="*/ 33 h 51"/>
                <a:gd name="T12" fmla="*/ 847 w 1279"/>
                <a:gd name="T13" fmla="*/ 33 h 51"/>
                <a:gd name="T14" fmla="*/ 1279 w 1279"/>
                <a:gd name="T15" fmla="*/ 31 h 51"/>
                <a:gd name="T16" fmla="*/ 1279 w 1279"/>
                <a:gd name="T17" fmla="*/ 21 h 51"/>
                <a:gd name="T18" fmla="*/ 850 w 1279"/>
                <a:gd name="T19" fmla="*/ 18 h 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9" h="51">
                  <a:moveTo>
                    <a:pt x="850" y="18"/>
                  </a:moveTo>
                  <a:cubicBezTo>
                    <a:pt x="57" y="18"/>
                    <a:pt x="57" y="18"/>
                    <a:pt x="57" y="18"/>
                  </a:cubicBezTo>
                  <a:cubicBezTo>
                    <a:pt x="54" y="7"/>
                    <a:pt x="42" y="0"/>
                    <a:pt x="29" y="0"/>
                  </a:cubicBezTo>
                  <a:cubicBezTo>
                    <a:pt x="13" y="0"/>
                    <a:pt x="0" y="11"/>
                    <a:pt x="0" y="26"/>
                  </a:cubicBezTo>
                  <a:cubicBezTo>
                    <a:pt x="0" y="40"/>
                    <a:pt x="13" y="51"/>
                    <a:pt x="29" y="51"/>
                  </a:cubicBezTo>
                  <a:cubicBezTo>
                    <a:pt x="42" y="51"/>
                    <a:pt x="54" y="44"/>
                    <a:pt x="57" y="33"/>
                  </a:cubicBezTo>
                  <a:cubicBezTo>
                    <a:pt x="847" y="33"/>
                    <a:pt x="847" y="33"/>
                    <a:pt x="847" y="33"/>
                  </a:cubicBezTo>
                  <a:cubicBezTo>
                    <a:pt x="849" y="33"/>
                    <a:pt x="1062" y="32"/>
                    <a:pt x="1279" y="31"/>
                  </a:cubicBezTo>
                  <a:cubicBezTo>
                    <a:pt x="1279" y="21"/>
                    <a:pt x="1279" y="21"/>
                    <a:pt x="1279" y="21"/>
                  </a:cubicBezTo>
                  <a:cubicBezTo>
                    <a:pt x="1062" y="19"/>
                    <a:pt x="848" y="18"/>
                    <a:pt x="850" y="1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68580" tIns="34290" rIns="68580" bIns="34290" numCol="1" anchor="t" anchorCtr="0" compatLnSpc="1"/>
            <a:lstStyle/>
            <a:p>
              <a:endParaRPr lang="zh-CN" altLang="en-US" sz="1800"/>
            </a:p>
          </p:txBody>
        </p:sp>
      </p:grpSp>
      <p:pic>
        <p:nvPicPr>
          <p:cNvPr id="23" name="图片 22"/>
          <p:cNvPicPr>
            <a:picLocks noChangeAspect="1"/>
          </p:cNvPicPr>
          <p:nvPr/>
        </p:nvPicPr>
        <p:blipFill rotWithShape="1">
          <a:blip r:embed="rId3" cstate="print">
            <a:extLst>
              <a:ext uri="{28A0092B-C50C-407E-A947-70E740481C1C}">
                <a14:useLocalDpi xmlns:a14="http://schemas.microsoft.com/office/drawing/2010/main" val="0"/>
              </a:ext>
            </a:extLst>
          </a:blip>
          <a:srcRect t="1" b="51165"/>
          <a:stretch>
            <a:fillRect/>
          </a:stretch>
        </p:blipFill>
        <p:spPr>
          <a:xfrm>
            <a:off x="0" y="6332112"/>
            <a:ext cx="12192000" cy="525889"/>
          </a:xfrm>
          <a:prstGeom prst="rect">
            <a:avLst/>
          </a:prstGeom>
        </p:spPr>
      </p:pic>
      <p:pic>
        <p:nvPicPr>
          <p:cNvPr id="24" name="图片 23"/>
          <p:cNvPicPr>
            <a:picLocks noChangeAspect="1"/>
          </p:cNvPicPr>
          <p:nvPr/>
        </p:nvPicPr>
        <p:blipFill rotWithShape="1">
          <a:blip r:embed="rId3" cstate="print">
            <a:extLst>
              <a:ext uri="{28A0092B-C50C-407E-A947-70E740481C1C}">
                <a14:useLocalDpi xmlns:a14="http://schemas.microsoft.com/office/drawing/2010/main" val="0"/>
              </a:ext>
            </a:extLst>
          </a:blip>
          <a:srcRect t="1" b="51165"/>
          <a:stretch>
            <a:fillRect/>
          </a:stretch>
        </p:blipFill>
        <p:spPr>
          <a:xfrm rot="10800000">
            <a:off x="0" y="1"/>
            <a:ext cx="12192000" cy="525889"/>
          </a:xfrm>
          <a:prstGeom prst="rect">
            <a:avLst/>
          </a:prstGeom>
        </p:spPr>
      </p:pic>
      <p:sp>
        <p:nvSpPr>
          <p:cNvPr id="2" name="标题 1"/>
          <p:cNvSpPr>
            <a:spLocks noGrp="1"/>
          </p:cNvSpPr>
          <p:nvPr>
            <p:ph type="title" hasCustomPrompt="1"/>
          </p:nvPr>
        </p:nvSpPr>
        <p:spPr>
          <a:xfrm>
            <a:off x="4374201" y="2906198"/>
            <a:ext cx="3443599" cy="759370"/>
          </a:xfrm>
        </p:spPr>
        <p:txBody>
          <a:bodyPr/>
          <a:lstStyle>
            <a:lvl1pPr algn="ctr">
              <a:defRPr>
                <a:blipFill>
                  <a:blip r:embed="rId4"/>
                  <a:tile tx="0" ty="0" sx="100000" sy="100000" flip="none" algn="tl"/>
                </a:blipFill>
              </a:defRPr>
            </a:lvl1pPr>
          </a:lstStyle>
          <a:p>
            <a:r>
              <a:rPr lang="zh-CN" altLang="en-US" dirty="0"/>
              <a:t>编辑标题</a:t>
            </a:r>
          </a:p>
        </p:txBody>
      </p:sp>
      <p:sp>
        <p:nvSpPr>
          <p:cNvPr id="3" name="日期占位符 2"/>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69B220E2-FEC2-479F-9864-5E4001438953}" type="slidenum">
              <a:rPr lang="zh-CN" altLang="en-US" smtClean="0"/>
              <a:t>‹#›</a:t>
            </a:fld>
            <a:endParaRPr lang="zh-CN" altLang="en-US"/>
          </a:p>
        </p:txBody>
      </p:sp>
      <p:sp>
        <p:nvSpPr>
          <p:cNvPr id="26" name="文本占位符 25"/>
          <p:cNvSpPr>
            <a:spLocks noGrp="1"/>
          </p:cNvSpPr>
          <p:nvPr>
            <p:ph type="body" sz="quarter" idx="13"/>
          </p:nvPr>
        </p:nvSpPr>
        <p:spPr>
          <a:xfrm>
            <a:off x="4347479" y="3825875"/>
            <a:ext cx="3470320" cy="757238"/>
          </a:xfrm>
        </p:spPr>
        <p:txBody>
          <a:bodyPr/>
          <a:lstStyle>
            <a:lvl1pPr marL="0" indent="0" algn="ctr">
              <a:buNone/>
              <a:defRPr>
                <a:blipFill>
                  <a:blip r:embed="rId4"/>
                  <a:tile tx="0" ty="0" sx="100000" sy="100000" flip="none" algn="tl"/>
                </a:blipFill>
              </a:defRPr>
            </a:lvl1pPr>
          </a:lstStyle>
          <a:p>
            <a:pPr lvl="0"/>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内容">
    <p:spTree>
      <p:nvGrpSpPr>
        <p:cNvPr id="1" name=""/>
        <p:cNvGrpSpPr/>
        <p:nvPr/>
      </p:nvGrpSpPr>
      <p:grpSpPr>
        <a:xfrm>
          <a:off x="0" y="0"/>
          <a:ext cx="0" cy="0"/>
          <a:chOff x="0" y="0"/>
          <a:chExt cx="0" cy="0"/>
        </a:xfrm>
      </p:grpSpPr>
      <p:pic>
        <p:nvPicPr>
          <p:cNvPr id="6" name="图片 5"/>
          <p:cNvPicPr>
            <a:picLocks noChangeAspect="1"/>
          </p:cNvPicPr>
          <p:nvPr/>
        </p:nvPicPr>
        <p:blipFill rotWithShape="1">
          <a:blip r:embed="rId2" cstate="print">
            <a:extLst>
              <a:ext uri="{28A0092B-C50C-407E-A947-70E740481C1C}">
                <a14:useLocalDpi xmlns:a14="http://schemas.microsoft.com/office/drawing/2010/main" val="0"/>
              </a:ext>
            </a:extLst>
          </a:blip>
          <a:srcRect t="1" b="51165"/>
          <a:stretch>
            <a:fillRect/>
          </a:stretch>
        </p:blipFill>
        <p:spPr>
          <a:xfrm rot="10800000">
            <a:off x="0" y="1"/>
            <a:ext cx="12192000" cy="525889"/>
          </a:xfrm>
          <a:prstGeom prst="rect">
            <a:avLst/>
          </a:prstGeom>
        </p:spPr>
      </p:pic>
      <p:pic>
        <p:nvPicPr>
          <p:cNvPr id="8" name="图片 7"/>
          <p:cNvPicPr>
            <a:picLocks noChangeAspect="1"/>
          </p:cNvPicPr>
          <p:nvPr/>
        </p:nvPicPr>
        <p:blipFill rotWithShape="1">
          <a:blip r:embed="rId2" cstate="print">
            <a:extLst>
              <a:ext uri="{28A0092B-C50C-407E-A947-70E740481C1C}">
                <a14:useLocalDpi xmlns:a14="http://schemas.microsoft.com/office/drawing/2010/main" val="0"/>
              </a:ext>
            </a:extLst>
          </a:blip>
          <a:srcRect t="1" b="51165"/>
          <a:stretch>
            <a:fillRect/>
          </a:stretch>
        </p:blipFill>
        <p:spPr>
          <a:xfrm>
            <a:off x="0" y="6332112"/>
            <a:ext cx="12192000" cy="525889"/>
          </a:xfrm>
          <a:prstGeom prst="rect">
            <a:avLst/>
          </a:prstGeom>
        </p:spPr>
      </p:pic>
      <p:sp>
        <p:nvSpPr>
          <p:cNvPr id="3" name="日期占位符 2"/>
          <p:cNvSpPr>
            <a:spLocks noGrp="1"/>
          </p:cNvSpPr>
          <p:nvPr>
            <p:ph type="dt" sz="half" idx="10"/>
          </p:nvPr>
        </p:nvSpPr>
        <p:spPr/>
        <p:txBody>
          <a:bodyPr/>
          <a:lstStyle/>
          <a:p>
            <a:fld id="{760FBDFE-C587-4B4C-A407-44438C67B59E}" type="datetimeFigureOut">
              <a:rPr lang="zh-CN" altLang="en-US" smtClean="0"/>
              <a:t>2021/11/3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4"/>
            <a:ext cx="10515600" cy="555897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69B220E2-FEC2-479F-9864-5E4001438953}" type="slidenum">
              <a:rPr lang="zh-CN" altLang="en-US" smtClean="0"/>
              <a:t>‹#›</a:t>
            </a:fld>
            <a:endParaRPr lang="zh-CN" altLang="en-US"/>
          </a:p>
        </p:txBody>
      </p:sp>
    </p:spTree>
    <p:extLst>
      <p:ext uri="{BB962C8B-B14F-4D97-AF65-F5344CB8AC3E}">
        <p14:creationId xmlns:p14="http://schemas.microsoft.com/office/powerpoint/2010/main" val="37185434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编辑母版文本样式</a:t>
            </a:r>
          </a:p>
        </p:txBody>
      </p:sp>
      <p:sp>
        <p:nvSpPr>
          <p:cNvPr id="4" name="Date Placeholder 3"/>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5" name="Footer Placeholder 4"/>
          <p:cNvSpPr>
            <a:spLocks noGrp="1"/>
          </p:cNvSpPr>
          <p:nvPr>
            <p:ph type="ftr" sz="quarter" idx="11"/>
          </p:nvPr>
        </p:nvSpPr>
        <p:spPr/>
        <p:txBody>
          <a:bodyPr/>
          <a:lstStyle/>
          <a:p>
            <a:endParaRPr lang="zh-CN" altLang="en-US" dirty="0"/>
          </a:p>
        </p:txBody>
      </p:sp>
      <p:sp>
        <p:nvSpPr>
          <p:cNvPr id="6" name="Slide Number Placeholder 5"/>
          <p:cNvSpPr>
            <a:spLocks noGrp="1"/>
          </p:cNvSpPr>
          <p:nvPr>
            <p:ph type="sldNum" sz="quarter" idx="12"/>
          </p:nvPr>
        </p:nvSpPr>
        <p:spPr/>
        <p:txBody>
          <a:bodyPr/>
          <a:lstStyle/>
          <a:p>
            <a:fld id="{69B220E2-FEC2-479F-9864-5E4001438953}" type="slidenum">
              <a:rPr lang="zh-CN" altLang="en-US" smtClean="0"/>
              <a:t>‹#›</a:t>
            </a:fld>
            <a:endParaRPr lang="zh-CN" altLang="en-US"/>
          </a:p>
        </p:txBody>
      </p:sp>
    </p:spTree>
    <p:extLst>
      <p:ext uri="{BB962C8B-B14F-4D97-AF65-F5344CB8AC3E}">
        <p14:creationId xmlns:p14="http://schemas.microsoft.com/office/powerpoint/2010/main" val="30170568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Date Placeholder 4"/>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69B220E2-FEC2-479F-9864-5E4001438953}" type="slidenum">
              <a:rPr lang="zh-CN" altLang="en-US" smtClean="0"/>
              <a:t>‹#›</a:t>
            </a:fld>
            <a:endParaRPr lang="zh-CN" altLang="en-US"/>
          </a:p>
        </p:txBody>
      </p:sp>
    </p:spTree>
    <p:extLst>
      <p:ext uri="{BB962C8B-B14F-4D97-AF65-F5344CB8AC3E}">
        <p14:creationId xmlns:p14="http://schemas.microsoft.com/office/powerpoint/2010/main" val="36865185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7" name="Date Placeholder 6"/>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69B220E2-FEC2-479F-9864-5E4001438953}" type="slidenum">
              <a:rPr lang="zh-CN" altLang="en-US" smtClean="0"/>
              <a:t>‹#›</a:t>
            </a:fld>
            <a:endParaRPr lang="zh-CN" altLang="en-US"/>
          </a:p>
        </p:txBody>
      </p:sp>
    </p:spTree>
    <p:extLst>
      <p:ext uri="{BB962C8B-B14F-4D97-AF65-F5344CB8AC3E}">
        <p14:creationId xmlns:p14="http://schemas.microsoft.com/office/powerpoint/2010/main" val="891916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4" name="Footer Placeholder 3"/>
          <p:cNvSpPr>
            <a:spLocks noGrp="1"/>
          </p:cNvSpPr>
          <p:nvPr>
            <p:ph type="ftr" sz="quarter" idx="11"/>
          </p:nvPr>
        </p:nvSpPr>
        <p:spPr/>
        <p:txBody>
          <a:bodyPr/>
          <a:lstStyle/>
          <a:p>
            <a:endParaRPr lang="zh-CN" altLang="en-US" dirty="0"/>
          </a:p>
        </p:txBody>
      </p:sp>
      <p:sp>
        <p:nvSpPr>
          <p:cNvPr id="5" name="Slide Number Placeholder 4"/>
          <p:cNvSpPr>
            <a:spLocks noGrp="1"/>
          </p:cNvSpPr>
          <p:nvPr>
            <p:ph type="sldNum" sz="quarter" idx="12"/>
          </p:nvPr>
        </p:nvSpPr>
        <p:spPr/>
        <p:txBody>
          <a:bodyPr/>
          <a:lstStyle/>
          <a:p>
            <a:fld id="{69B220E2-FEC2-479F-9864-5E4001438953}" type="slidenum">
              <a:rPr lang="zh-CN" altLang="en-US" smtClean="0"/>
              <a:t>‹#›</a:t>
            </a:fld>
            <a:endParaRPr lang="zh-CN" altLang="en-US"/>
          </a:p>
        </p:txBody>
      </p:sp>
    </p:spTree>
    <p:extLst>
      <p:ext uri="{BB962C8B-B14F-4D97-AF65-F5344CB8AC3E}">
        <p14:creationId xmlns:p14="http://schemas.microsoft.com/office/powerpoint/2010/main" val="29041644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69B220E2-FEC2-479F-9864-5E4001438953}" type="slidenum">
              <a:rPr lang="zh-CN" altLang="en-US" smtClean="0"/>
              <a:t>‹#›</a:t>
            </a:fld>
            <a:endParaRPr lang="zh-CN" altLang="en-US"/>
          </a:p>
        </p:txBody>
      </p:sp>
    </p:spTree>
    <p:extLst>
      <p:ext uri="{BB962C8B-B14F-4D97-AF65-F5344CB8AC3E}">
        <p14:creationId xmlns:p14="http://schemas.microsoft.com/office/powerpoint/2010/main" val="6575828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4A3517D0-9461-415E-B496-92805EC32949}" type="datetimeFigureOut">
              <a:rPr lang="zh-CN" altLang="en-US" smtClean="0"/>
              <a:t>2021/11/3</a:t>
            </a:fld>
            <a:endParaRPr lang="zh-CN" altLang="en-US"/>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69B220E2-FEC2-479F-9864-5E4001438953}" type="slidenum">
              <a:rPr lang="zh-CN" altLang="en-US" smtClean="0"/>
              <a:t>‹#›</a:t>
            </a:fld>
            <a:endParaRPr lang="zh-CN" altLang="en-US"/>
          </a:p>
        </p:txBody>
      </p:sp>
    </p:spTree>
    <p:extLst>
      <p:ext uri="{BB962C8B-B14F-4D97-AF65-F5344CB8AC3E}">
        <p14:creationId xmlns:p14="http://schemas.microsoft.com/office/powerpoint/2010/main" val="26942900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编辑母版文本样式</a:t>
            </a:r>
          </a:p>
        </p:txBody>
      </p:sp>
      <p:sp>
        <p:nvSpPr>
          <p:cNvPr id="5" name="Date Placeholder 4"/>
          <p:cNvSpPr>
            <a:spLocks noGrp="1"/>
          </p:cNvSpPr>
          <p:nvPr>
            <p:ph type="dt" sz="half" idx="10"/>
          </p:nvPr>
        </p:nvSpPr>
        <p:spPr/>
        <p:txBody>
          <a:bodyPr/>
          <a:lstStyle/>
          <a:p>
            <a:fld id="{9EFD9D74-47D9-4702-A33C-335B63B48DBF}" type="datetimeFigureOut">
              <a:rPr lang="zh-CN" altLang="en-US" smtClean="0"/>
              <a:t>2021/11/3</a:t>
            </a:fld>
            <a:endParaRPr lang="zh-CN" altLang="en-US" dirty="0"/>
          </a:p>
        </p:txBody>
      </p:sp>
      <p:sp>
        <p:nvSpPr>
          <p:cNvPr id="6" name="Footer Placeholder 5"/>
          <p:cNvSpPr>
            <a:spLocks noGrp="1"/>
          </p:cNvSpPr>
          <p:nvPr>
            <p:ph type="ftr" sz="quarter" idx="11"/>
          </p:nvPr>
        </p:nvSpPr>
        <p:spPr/>
        <p:txBody>
          <a:bodyPr/>
          <a:lstStyle/>
          <a:p>
            <a:endParaRPr lang="zh-CN" altLang="en-US" dirty="0"/>
          </a:p>
        </p:txBody>
      </p:sp>
      <p:sp>
        <p:nvSpPr>
          <p:cNvPr id="7" name="Slide Number Placeholder 6"/>
          <p:cNvSpPr>
            <a:spLocks noGrp="1"/>
          </p:cNvSpPr>
          <p:nvPr>
            <p:ph type="sldNum" sz="quarter" idx="12"/>
          </p:nvPr>
        </p:nvSpPr>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405065833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3517D0-9461-415E-B496-92805EC32949}" type="datetimeFigureOut">
              <a:rPr lang="zh-CN" altLang="en-US" smtClean="0"/>
              <a:t>2021/11/3</a:t>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220E2-FEC2-479F-9864-5E4001438953}" type="slidenum">
              <a:rPr lang="zh-CN" altLang="en-US" smtClean="0"/>
              <a:t>‹#›</a:t>
            </a:fld>
            <a:endParaRPr lang="zh-CN" altLang="en-US"/>
          </a:p>
        </p:txBody>
      </p:sp>
    </p:spTree>
    <p:extLst>
      <p:ext uri="{BB962C8B-B14F-4D97-AF65-F5344CB8AC3E}">
        <p14:creationId xmlns:p14="http://schemas.microsoft.com/office/powerpoint/2010/main" val="3464869862"/>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51" r:id="rId12"/>
    <p:sldLayoutId id="2147483654" r:id="rId13"/>
    <p:sldLayoutId id="2147483658"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tags" Target="../tags/tag7.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8.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Layout" Target="../slideLayouts/slideLayout2.xml"/><Relationship Id="rId1" Type="http://schemas.openxmlformats.org/officeDocument/2006/relationships/tags" Target="../tags/tag1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slideLayout" Target="../slideLayouts/slideLayout2.xml"/><Relationship Id="rId1" Type="http://schemas.openxmlformats.org/officeDocument/2006/relationships/tags" Target="../tags/tag12.xml"/><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slideLayout" Target="../slideLayouts/slideLayout2.xml"/><Relationship Id="rId1" Type="http://schemas.openxmlformats.org/officeDocument/2006/relationships/tags" Target="../tags/tag15.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slideLayout" Target="../slideLayouts/slideLayout2.xml"/><Relationship Id="rId1" Type="http://schemas.openxmlformats.org/officeDocument/2006/relationships/tags" Target="../tags/tag19.xml"/></Relationships>
</file>

<file path=ppt/slides/_rels/slide2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25.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2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2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2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2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30.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hyperlink" Target="https://baike.so.com/doc/4424008-4631567.html" TargetMode="Externa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7.xml"/></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tags" Target="../tags/tag6.xml"/><Relationship Id="rId5" Type="http://schemas.openxmlformats.org/officeDocument/2006/relationships/image" Target="../media/image10.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bg2"/>
          </a:fgClr>
          <a:bgClr>
            <a:schemeClr val="bg1"/>
          </a:bgClr>
        </a:patt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4"/>
          <a:stretch>
            <a:fillRect/>
          </a:stretch>
        </p:blipFill>
        <p:spPr>
          <a:xfrm>
            <a:off x="905772" y="0"/>
            <a:ext cx="10214329" cy="6844406"/>
          </a:xfrm>
          <a:prstGeom prst="rect">
            <a:avLst/>
          </a:prstGeom>
        </p:spPr>
      </p:pic>
      <p:sp>
        <p:nvSpPr>
          <p:cNvPr id="5" name="标题 4"/>
          <p:cNvSpPr>
            <a:spLocks noGrp="1"/>
          </p:cNvSpPr>
          <p:nvPr>
            <p:ph type="ctrTitle"/>
          </p:nvPr>
        </p:nvSpPr>
        <p:spPr>
          <a:xfrm>
            <a:off x="3120042" y="3732415"/>
            <a:ext cx="5777345" cy="808618"/>
          </a:xfrm>
          <a:gradFill>
            <a:gsLst>
              <a:gs pos="10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a:softEdge rad="63500"/>
          </a:effectLst>
        </p:spPr>
        <p:txBody>
          <a:bodyPr>
            <a:normAutofit/>
          </a:bodyPr>
          <a:lstStyle/>
          <a:p>
            <a:r>
              <a:rPr lang="zh-CN" altLang="en-US" sz="4000" dirty="0"/>
              <a:t>第一讲    生物安全导论</a:t>
            </a:r>
            <a:endParaRPr lang="zh-CN" altLang="en-US" sz="4000" dirty="0"/>
          </a:p>
        </p:txBody>
      </p:sp>
      <p:sp>
        <p:nvSpPr>
          <p:cNvPr id="6" name="副标题 5"/>
          <p:cNvSpPr>
            <a:spLocks noGrp="1"/>
          </p:cNvSpPr>
          <p:nvPr>
            <p:ph type="subTitle" idx="1"/>
          </p:nvPr>
        </p:nvSpPr>
        <p:spPr>
          <a:xfrm>
            <a:off x="4378714" y="5716219"/>
            <a:ext cx="3260003" cy="401949"/>
          </a:xfrm>
          <a:gradFill>
            <a:gsLst>
              <a:gs pos="100000">
                <a:schemeClr val="accent1">
                  <a:lumMod val="5000"/>
                  <a:lumOff val="95000"/>
                </a:schemeClr>
              </a:gs>
              <a:gs pos="100000">
                <a:schemeClr val="accent1">
                  <a:lumMod val="45000"/>
                  <a:lumOff val="55000"/>
                </a:schemeClr>
              </a:gs>
              <a:gs pos="100000">
                <a:schemeClr val="accent1">
                  <a:lumMod val="45000"/>
                  <a:lumOff val="55000"/>
                </a:schemeClr>
              </a:gs>
              <a:gs pos="100000">
                <a:schemeClr val="accent1">
                  <a:lumMod val="30000"/>
                  <a:lumOff val="70000"/>
                </a:schemeClr>
              </a:gs>
            </a:gsLst>
            <a:lin ang="5400000" scaled="1"/>
          </a:gradFill>
          <a:effectLst>
            <a:softEdge rad="63500"/>
          </a:effectLst>
        </p:spPr>
        <p:txBody>
          <a:bodyPr>
            <a:normAutofit fontScale="92500"/>
          </a:bodyPr>
          <a:lstStyle/>
          <a:p>
            <a:r>
              <a:rPr lang="en-US" altLang="zh-CN" dirty="0" smtClean="0">
                <a:latin typeface="华文行楷" panose="02010800040101010101" pitchFamily="2" charset="-122"/>
                <a:ea typeface="华文行楷" panose="02010800040101010101" pitchFamily="2" charset="-122"/>
              </a:rPr>
              <a:t>ABSL-3</a:t>
            </a:r>
            <a:r>
              <a:rPr lang="zh-CN" altLang="en-US" dirty="0" smtClean="0">
                <a:latin typeface="华文行楷" panose="02010800040101010101" pitchFamily="2" charset="-122"/>
                <a:ea typeface="华文行楷" panose="02010800040101010101" pitchFamily="2" charset="-122"/>
              </a:rPr>
              <a:t>实验室     汤宏斌</a:t>
            </a:r>
            <a:endParaRPr lang="zh-CN" altLang="en-US" dirty="0">
              <a:latin typeface="华文行楷" panose="02010800040101010101" pitchFamily="2" charset="-122"/>
              <a:ea typeface="华文行楷" panose="0201080004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75863" y="473280"/>
            <a:ext cx="7886700" cy="2824192"/>
          </a:xfrm>
        </p:spPr>
        <p:txBody>
          <a:bodyPr>
            <a:normAutofit lnSpcReduction="10000"/>
          </a:bodyPr>
          <a:lstStyle/>
          <a:p>
            <a:pPr marL="0" indent="0">
              <a:buNone/>
            </a:pPr>
            <a:r>
              <a:rPr lang="en-US" altLang="zh-CN" sz="2000" dirty="0">
                <a:sym typeface="+mn-ea"/>
              </a:rPr>
              <a:t>3</a:t>
            </a:r>
            <a:r>
              <a:rPr lang="zh-CN" altLang="en-US" sz="2000" dirty="0">
                <a:sym typeface="+mn-ea"/>
              </a:rPr>
              <a:t>）火的女儿</a:t>
            </a:r>
            <a:r>
              <a:rPr lang="en-US" altLang="zh-CN" sz="2000" dirty="0">
                <a:sym typeface="+mn-ea"/>
              </a:rPr>
              <a:t>——</a:t>
            </a:r>
            <a:r>
              <a:rPr lang="zh-CN" altLang="en-US" sz="2000" dirty="0">
                <a:sym typeface="+mn-ea"/>
              </a:rPr>
              <a:t>天花</a:t>
            </a:r>
            <a:endParaRPr lang="zh-CN" altLang="en-US" sz="2000" dirty="0"/>
          </a:p>
          <a:p>
            <a:r>
              <a:rPr lang="zh-CN" altLang="en-US" sz="1600" dirty="0">
                <a:latin typeface="华文楷体" panose="02010600040101010101" pitchFamily="2" charset="-122"/>
                <a:ea typeface="华文楷体" panose="02010600040101010101" pitchFamily="2" charset="-122"/>
              </a:rPr>
              <a:t>1979年10月25日，整整两年中，全世界再没有发现一个新的天花病人。这一天被定为人类天花绝迹日。</a:t>
            </a:r>
          </a:p>
          <a:p>
            <a:r>
              <a:rPr lang="zh-CN" altLang="en-US" sz="1600" dirty="0">
                <a:latin typeface="华文楷体" panose="02010600040101010101" pitchFamily="2" charset="-122"/>
                <a:ea typeface="华文楷体" panose="02010600040101010101" pitchFamily="2" charset="-122"/>
              </a:rPr>
              <a:t>天花是一种由天花病毒引起的烈性传染病。曾在全世界流行，传染性强，病死率高，对人类危害极大。</a:t>
            </a:r>
          </a:p>
          <a:p>
            <a:r>
              <a:rPr lang="zh-CN" altLang="en-US" sz="1600" dirty="0">
                <a:latin typeface="华文楷体" panose="02010600040101010101" pitchFamily="2" charset="-122"/>
                <a:ea typeface="华文楷体" panose="02010600040101010101" pitchFamily="2" charset="-122"/>
              </a:rPr>
              <a:t>据</a:t>
            </a:r>
            <a:r>
              <a:rPr lang="zh-CN" altLang="en-US" sz="1600" dirty="0">
                <a:latin typeface="华文楷体" panose="02010600040101010101" pitchFamily="2" charset="-122"/>
                <a:ea typeface="华文楷体" panose="02010600040101010101" pitchFamily="2" charset="-122"/>
              </a:rPr>
              <a:t>统计，仅16至18世纪，欧洲平均每年死于天花的人数约为50万人，亚洲约为80万人。整个18世纪，欧洲死于天花的人数在1.5亿以上。</a:t>
            </a:r>
          </a:p>
          <a:p>
            <a:r>
              <a:rPr lang="zh-CN" altLang="en-US" sz="1600" dirty="0">
                <a:latin typeface="华文楷体" panose="02010600040101010101" pitchFamily="2" charset="-122"/>
                <a:ea typeface="华文楷体" panose="02010600040101010101" pitchFamily="2" charset="-122"/>
              </a:rPr>
              <a:t>天花最原始的称呼来源于古希腊人对患者外表的想象，意思为</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火的女儿</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。侥幸生存下来的病人，因脸上丰富的皮脂腺遭天花病毒侵害，常常留下永久性疤痕，中国人称此病为</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天花</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a:t>
            </a:r>
            <a:endParaRPr lang="zh-CN" altLang="en-US" sz="1600" dirty="0">
              <a:latin typeface="华文楷体" panose="02010600040101010101" pitchFamily="2" charset="-122"/>
              <a:ea typeface="华文楷体" panose="02010600040101010101" pitchFamily="2" charset="-122"/>
            </a:endParaRPr>
          </a:p>
        </p:txBody>
      </p:sp>
      <p:pic>
        <p:nvPicPr>
          <p:cNvPr id="4" name="图片 3"/>
          <p:cNvPicPr>
            <a:picLocks noChangeAspect="1"/>
          </p:cNvPicPr>
          <p:nvPr/>
        </p:nvPicPr>
        <p:blipFill>
          <a:blip r:embed="rId3"/>
          <a:stretch>
            <a:fillRect/>
          </a:stretch>
        </p:blipFill>
        <p:spPr>
          <a:xfrm>
            <a:off x="329186" y="3433313"/>
            <a:ext cx="4781358" cy="2786055"/>
          </a:xfrm>
          <a:prstGeom prst="rect">
            <a:avLst/>
          </a:prstGeom>
        </p:spPr>
      </p:pic>
      <p:pic>
        <p:nvPicPr>
          <p:cNvPr id="5" name="图片 4"/>
          <p:cNvPicPr>
            <a:picLocks noChangeAspect="1"/>
          </p:cNvPicPr>
          <p:nvPr/>
        </p:nvPicPr>
        <p:blipFill>
          <a:blip r:embed="rId4"/>
          <a:stretch>
            <a:fillRect/>
          </a:stretch>
        </p:blipFill>
        <p:spPr>
          <a:xfrm>
            <a:off x="8699379" y="304596"/>
            <a:ext cx="3184689" cy="4849743"/>
          </a:xfrm>
          <a:prstGeom prst="rect">
            <a:avLst/>
          </a:prstGeom>
        </p:spPr>
      </p:pic>
      <p:sp>
        <p:nvSpPr>
          <p:cNvPr id="6" name="文本框 5"/>
          <p:cNvSpPr txBox="1"/>
          <p:nvPr/>
        </p:nvSpPr>
        <p:spPr>
          <a:xfrm>
            <a:off x="179043" y="6346426"/>
            <a:ext cx="4644711" cy="276999"/>
          </a:xfrm>
          <a:prstGeom prst="rect">
            <a:avLst/>
          </a:prstGeom>
          <a:noFill/>
        </p:spPr>
        <p:txBody>
          <a:bodyPr wrap="square" rtlCol="0">
            <a:spAutoFit/>
          </a:bodyPr>
          <a:lstStyle/>
          <a:p>
            <a:r>
              <a:rPr lang="zh-CN" altLang="en-US" sz="1200" dirty="0">
                <a:latin typeface="华文楷体" panose="02010600040101010101" pitchFamily="2" charset="-122"/>
                <a:ea typeface="华文楷体" panose="02010600040101010101" pitchFamily="2" charset="-122"/>
                <a:cs typeface="华文楷体" panose="02010600040101010101" pitchFamily="2" charset="-122"/>
              </a:rPr>
              <a:t>电子显微镜下的一簇天花病毒。图片来源： Callista Images/Corbis</a:t>
            </a:r>
          </a:p>
        </p:txBody>
      </p:sp>
      <p:sp>
        <p:nvSpPr>
          <p:cNvPr id="7" name="文本框 6"/>
          <p:cNvSpPr txBox="1"/>
          <p:nvPr/>
        </p:nvSpPr>
        <p:spPr>
          <a:xfrm>
            <a:off x="8903036" y="5518933"/>
            <a:ext cx="2569528" cy="461665"/>
          </a:xfrm>
          <a:prstGeom prst="rect">
            <a:avLst/>
          </a:prstGeom>
          <a:noFill/>
        </p:spPr>
        <p:txBody>
          <a:bodyPr wrap="square" rtlCol="0">
            <a:spAutoFit/>
          </a:bodyPr>
          <a:lstStyle/>
          <a:p>
            <a:r>
              <a:rPr lang="zh-CN" altLang="en-US" sz="1200" dirty="0">
                <a:latin typeface="华文楷体" panose="02010600040101010101" pitchFamily="2" charset="-122"/>
                <a:ea typeface="华文楷体" panose="02010600040101010101" pitchFamily="2" charset="-122"/>
                <a:cs typeface="华文楷体" panose="02010600040101010101" pitchFamily="2" charset="-122"/>
              </a:rPr>
              <a:t>一位感染天花病毒的孟加拉女孩，</a:t>
            </a:r>
            <a:r>
              <a:rPr lang="en-US" altLang="zh-CN" sz="1200" dirty="0">
                <a:latin typeface="华文楷体" panose="02010600040101010101" pitchFamily="2" charset="-122"/>
                <a:ea typeface="华文楷体" panose="02010600040101010101" pitchFamily="2" charset="-122"/>
                <a:cs typeface="华文楷体" panose="02010600040101010101" pitchFamily="2" charset="-122"/>
              </a:rPr>
              <a:t>1973.</a:t>
            </a:r>
            <a:r>
              <a:rPr lang="zh-CN" altLang="en-US" sz="1200" dirty="0">
                <a:latin typeface="华文楷体" panose="02010600040101010101" pitchFamily="2" charset="-122"/>
                <a:ea typeface="华文楷体" panose="02010600040101010101" pitchFamily="2" charset="-122"/>
                <a:cs typeface="华文楷体" panose="02010600040101010101" pitchFamily="2" charset="-122"/>
              </a:rPr>
              <a:t>图片来源：</a:t>
            </a:r>
            <a:r>
              <a:rPr lang="en-US" altLang="zh-CN" sz="1200" dirty="0">
                <a:latin typeface="华文楷体" panose="02010600040101010101" pitchFamily="2" charset="-122"/>
                <a:ea typeface="华文楷体" panose="02010600040101010101" pitchFamily="2" charset="-122"/>
                <a:cs typeface="华文楷体" panose="02010600040101010101" pitchFamily="2" charset="-122"/>
              </a:rPr>
              <a:t>CDC/James Hicks</a:t>
            </a:r>
          </a:p>
        </p:txBody>
      </p:sp>
    </p:spTree>
    <p:custDataLst>
      <p:tags r:id="rId1"/>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32181" y="528003"/>
            <a:ext cx="4240150" cy="2116873"/>
          </a:xfrm>
        </p:spPr>
        <p:txBody>
          <a:bodyPr>
            <a:noAutofit/>
          </a:bodyPr>
          <a:lstStyle/>
          <a:p>
            <a:pPr marL="0" indent="0">
              <a:buNone/>
            </a:pPr>
            <a:r>
              <a:rPr lang="en-US" altLang="zh-CN" sz="2000" dirty="0">
                <a:sym typeface="+mn-ea"/>
              </a:rPr>
              <a:t>4</a:t>
            </a:r>
            <a:r>
              <a:rPr lang="zh-CN" altLang="en-US" sz="2000" dirty="0">
                <a:sym typeface="+mn-ea"/>
              </a:rPr>
              <a:t>）疯狂的</a:t>
            </a:r>
            <a:r>
              <a:rPr lang="en-US" altLang="zh-CN" sz="2000" dirty="0">
                <a:sym typeface="+mn-ea"/>
              </a:rPr>
              <a:t>“</a:t>
            </a:r>
            <a:r>
              <a:rPr lang="zh-CN" altLang="en-US" sz="2000" dirty="0">
                <a:sym typeface="+mn-ea"/>
              </a:rPr>
              <a:t>幽灵子弹</a:t>
            </a:r>
            <a:r>
              <a:rPr lang="en-US" altLang="zh-CN" sz="2000" dirty="0">
                <a:sym typeface="+mn-ea"/>
              </a:rPr>
              <a:t>”——</a:t>
            </a:r>
            <a:r>
              <a:rPr lang="zh-CN" altLang="en-US" sz="2000" dirty="0">
                <a:sym typeface="+mn-ea"/>
              </a:rPr>
              <a:t>狂犬病</a:t>
            </a:r>
            <a:endParaRPr lang="zh-CN" altLang="en-US" sz="2000" dirty="0"/>
          </a:p>
          <a:p>
            <a:pPr marL="0" indent="0">
              <a:buNone/>
            </a:pPr>
            <a:endParaRPr lang="en-US" altLang="zh-CN" sz="2000" dirty="0" smtClean="0">
              <a:sym typeface="+mn-ea"/>
            </a:endParaRPr>
          </a:p>
          <a:p>
            <a:pPr marL="0" indent="0">
              <a:buNone/>
            </a:pPr>
            <a:r>
              <a:rPr lang="en-US" altLang="zh-CN" sz="2000" dirty="0" smtClean="0">
                <a:sym typeface="+mn-ea"/>
              </a:rPr>
              <a:t>5</a:t>
            </a:r>
            <a:r>
              <a:rPr lang="zh-CN" altLang="en-US" sz="2000" dirty="0">
                <a:sym typeface="+mn-ea"/>
              </a:rPr>
              <a:t>）说走就走的</a:t>
            </a:r>
            <a:r>
              <a:rPr lang="en-US" altLang="zh-CN" sz="2000" dirty="0">
                <a:sym typeface="+mn-ea"/>
              </a:rPr>
              <a:t>“</a:t>
            </a:r>
            <a:r>
              <a:rPr lang="zh-CN" altLang="en-US" sz="2000" dirty="0">
                <a:sym typeface="+mn-ea"/>
              </a:rPr>
              <a:t>旅行</a:t>
            </a:r>
            <a:r>
              <a:rPr lang="en-US" altLang="zh-CN" sz="2000" dirty="0">
                <a:sym typeface="+mn-ea"/>
              </a:rPr>
              <a:t>”——</a:t>
            </a:r>
            <a:r>
              <a:rPr lang="zh-CN" altLang="en-US" sz="2000" dirty="0">
                <a:sym typeface="+mn-ea"/>
              </a:rPr>
              <a:t>流感</a:t>
            </a:r>
            <a:endParaRPr lang="zh-CN" altLang="en-US" sz="2000" dirty="0"/>
          </a:p>
          <a:p>
            <a:pPr marL="0" indent="0">
              <a:buNone/>
            </a:pPr>
            <a:endParaRPr lang="en-US" altLang="zh-CN" sz="2000" dirty="0" smtClean="0">
              <a:sym typeface="+mn-ea"/>
            </a:endParaRPr>
          </a:p>
          <a:p>
            <a:pPr marL="0" indent="0">
              <a:buNone/>
            </a:pPr>
            <a:r>
              <a:rPr lang="en-US" altLang="zh-CN" sz="2000" dirty="0" smtClean="0">
                <a:sym typeface="+mn-ea"/>
              </a:rPr>
              <a:t>6</a:t>
            </a:r>
            <a:r>
              <a:rPr lang="zh-CN" altLang="en-US" sz="2000" dirty="0">
                <a:sym typeface="+mn-ea"/>
              </a:rPr>
              <a:t>）非洲死神</a:t>
            </a:r>
            <a:r>
              <a:rPr lang="en-US" altLang="zh-CN" sz="2000" dirty="0">
                <a:sym typeface="+mn-ea"/>
              </a:rPr>
              <a:t>——</a:t>
            </a:r>
            <a:r>
              <a:rPr lang="zh-CN" altLang="en-US" sz="2000" dirty="0">
                <a:sym typeface="+mn-ea"/>
              </a:rPr>
              <a:t>埃博拉</a:t>
            </a:r>
            <a:endParaRPr lang="zh-CN" altLang="en-US" sz="2000" dirty="0"/>
          </a:p>
          <a:p>
            <a:pPr marL="0" indent="0">
              <a:buNone/>
            </a:pPr>
            <a:endParaRPr lang="zh-CN" altLang="en-US" sz="2000" dirty="0"/>
          </a:p>
        </p:txBody>
      </p:sp>
      <p:pic>
        <p:nvPicPr>
          <p:cNvPr id="4" name="图片 3"/>
          <p:cNvPicPr>
            <a:picLocks noChangeAspect="1"/>
          </p:cNvPicPr>
          <p:nvPr/>
        </p:nvPicPr>
        <p:blipFill>
          <a:blip r:embed="rId2"/>
          <a:stretch>
            <a:fillRect/>
          </a:stretch>
        </p:blipFill>
        <p:spPr>
          <a:xfrm>
            <a:off x="7999096" y="280006"/>
            <a:ext cx="3628632" cy="2612865"/>
          </a:xfrm>
          <a:prstGeom prst="rect">
            <a:avLst/>
          </a:prstGeom>
        </p:spPr>
      </p:pic>
      <p:pic>
        <p:nvPicPr>
          <p:cNvPr id="5" name="图片 4"/>
          <p:cNvPicPr>
            <a:picLocks noChangeAspect="1"/>
          </p:cNvPicPr>
          <p:nvPr/>
        </p:nvPicPr>
        <p:blipFill>
          <a:blip r:embed="rId3"/>
          <a:stretch>
            <a:fillRect/>
          </a:stretch>
        </p:blipFill>
        <p:spPr>
          <a:xfrm>
            <a:off x="832181" y="2910988"/>
            <a:ext cx="4836642" cy="3356157"/>
          </a:xfrm>
          <a:prstGeom prst="rect">
            <a:avLst/>
          </a:prstGeom>
        </p:spPr>
      </p:pic>
      <p:pic>
        <p:nvPicPr>
          <p:cNvPr id="6" name="图片 5"/>
          <p:cNvPicPr>
            <a:picLocks noChangeAspect="1"/>
          </p:cNvPicPr>
          <p:nvPr/>
        </p:nvPicPr>
        <p:blipFill>
          <a:blip r:embed="rId4"/>
          <a:stretch>
            <a:fillRect/>
          </a:stretch>
        </p:blipFill>
        <p:spPr>
          <a:xfrm>
            <a:off x="5668823" y="2910988"/>
            <a:ext cx="4906201" cy="3356157"/>
          </a:xfrm>
          <a:prstGeom prst="rect">
            <a:avLst/>
          </a:prstGeom>
        </p:spPr>
      </p:pic>
      <p:sp>
        <p:nvSpPr>
          <p:cNvPr id="7" name="文本框 6"/>
          <p:cNvSpPr txBox="1"/>
          <p:nvPr/>
        </p:nvSpPr>
        <p:spPr>
          <a:xfrm>
            <a:off x="4226157" y="6434612"/>
            <a:ext cx="3772939" cy="307777"/>
          </a:xfrm>
          <a:prstGeom prst="rect">
            <a:avLst/>
          </a:prstGeom>
          <a:noFill/>
        </p:spPr>
        <p:txBody>
          <a:bodyPr wrap="square" rtlCol="0">
            <a:spAutoFit/>
          </a:bodyPr>
          <a:lstStyle/>
          <a:p>
            <a:r>
              <a:rPr lang="en-US" altLang="zh-CN" sz="1400" dirty="0">
                <a:latin typeface="华文楷体" panose="02010600040101010101" pitchFamily="2" charset="-122"/>
                <a:ea typeface="华文楷体" panose="02010600040101010101" pitchFamily="2" charset="-122"/>
                <a:cs typeface="华文楷体" panose="02010600040101010101" pitchFamily="2" charset="-122"/>
              </a:rPr>
              <a:t>1918</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年西班牙大流感，死亡</a:t>
            </a:r>
            <a:r>
              <a:rPr lang="en-US" altLang="zh-CN" sz="1400" dirty="0">
                <a:latin typeface="华文楷体" panose="02010600040101010101" pitchFamily="2" charset="-122"/>
                <a:ea typeface="华文楷体" panose="02010600040101010101" pitchFamily="2" charset="-122"/>
                <a:cs typeface="华文楷体" panose="02010600040101010101" pitchFamily="2" charset="-122"/>
              </a:rPr>
              <a:t>4000</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万人</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503873" y="577059"/>
            <a:ext cx="6954823" cy="716903"/>
          </a:xfrm>
        </p:spPr>
        <p:txBody>
          <a:bodyPr/>
          <a:lstStyle/>
          <a:p>
            <a:pPr marL="0" indent="0">
              <a:buNone/>
            </a:pPr>
            <a:r>
              <a:rPr lang="en-US" altLang="zh-CN" dirty="0">
                <a:sym typeface="+mn-ea"/>
              </a:rPr>
              <a:t>2. </a:t>
            </a:r>
            <a:r>
              <a:rPr lang="zh-CN" altLang="en-US" dirty="0">
                <a:sym typeface="+mn-ea"/>
              </a:rPr>
              <a:t>生物武器与生物恐怖的威胁</a:t>
            </a:r>
            <a:endParaRPr lang="zh-CN" altLang="en-US" dirty="0"/>
          </a:p>
          <a:p>
            <a:endParaRPr lang="zh-CN" altLang="en-US" dirty="0"/>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950" y="1423358"/>
            <a:ext cx="1358511" cy="1848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矩形 4"/>
          <p:cNvSpPr/>
          <p:nvPr/>
        </p:nvSpPr>
        <p:spPr>
          <a:xfrm>
            <a:off x="4896713" y="1155953"/>
            <a:ext cx="7076752" cy="2308324"/>
          </a:xfrm>
          <a:prstGeom prst="rect">
            <a:avLst/>
          </a:prstGeom>
        </p:spPr>
        <p:txBody>
          <a:bodyPr wrap="square">
            <a:spAutoFit/>
          </a:bodyPr>
          <a:lstStyle>
            <a:defPPr>
              <a:defRPr lang="zh-CN"/>
            </a:defPPr>
            <a:lvl1pPr algn="l" rtl="0" fontAlgn="base">
              <a:spcBef>
                <a:spcPct val="0"/>
              </a:spcBef>
              <a:spcAft>
                <a:spcPct val="0"/>
              </a:spcAft>
              <a:buFont typeface="Arial" panose="020B0604020202090204" pitchFamily="34" charset="0"/>
              <a:defRPr kern="1200">
                <a:solidFill>
                  <a:schemeClr val="tx1"/>
                </a:solidFill>
                <a:latin typeface="Times New Roman" panose="02020703060505090304" pitchFamily="18" charset="0"/>
                <a:ea typeface="宋体" panose="02010600030101010101" pitchFamily="2" charset="-122"/>
                <a:cs typeface="+mn-cs"/>
              </a:defRPr>
            </a:lvl1pPr>
            <a:lvl2pPr marL="457200" algn="l" rtl="0" fontAlgn="base">
              <a:spcBef>
                <a:spcPct val="0"/>
              </a:spcBef>
              <a:spcAft>
                <a:spcPct val="0"/>
              </a:spcAft>
              <a:buFont typeface="Arial" panose="020B0604020202090204" pitchFamily="34" charset="0"/>
              <a:defRPr kern="1200">
                <a:solidFill>
                  <a:schemeClr val="tx1"/>
                </a:solidFill>
                <a:latin typeface="Times New Roman" panose="02020703060505090304" pitchFamily="18" charset="0"/>
                <a:ea typeface="宋体" panose="02010600030101010101" pitchFamily="2" charset="-122"/>
                <a:cs typeface="+mn-cs"/>
              </a:defRPr>
            </a:lvl2pPr>
            <a:lvl3pPr marL="914400" algn="l" rtl="0" fontAlgn="base">
              <a:spcBef>
                <a:spcPct val="0"/>
              </a:spcBef>
              <a:spcAft>
                <a:spcPct val="0"/>
              </a:spcAft>
              <a:buFont typeface="Arial" panose="020B0604020202090204" pitchFamily="34" charset="0"/>
              <a:defRPr kern="1200">
                <a:solidFill>
                  <a:schemeClr val="tx1"/>
                </a:solidFill>
                <a:latin typeface="Times New Roman" panose="02020703060505090304" pitchFamily="18" charset="0"/>
                <a:ea typeface="宋体" panose="02010600030101010101" pitchFamily="2" charset="-122"/>
                <a:cs typeface="+mn-cs"/>
              </a:defRPr>
            </a:lvl3pPr>
            <a:lvl4pPr marL="1371600" algn="l" rtl="0" fontAlgn="base">
              <a:spcBef>
                <a:spcPct val="0"/>
              </a:spcBef>
              <a:spcAft>
                <a:spcPct val="0"/>
              </a:spcAft>
              <a:buFont typeface="Arial" panose="020B0604020202090204" pitchFamily="34" charset="0"/>
              <a:defRPr kern="1200">
                <a:solidFill>
                  <a:schemeClr val="tx1"/>
                </a:solidFill>
                <a:latin typeface="Times New Roman" panose="02020703060505090304" pitchFamily="18" charset="0"/>
                <a:ea typeface="宋体" panose="02010600030101010101" pitchFamily="2" charset="-122"/>
                <a:cs typeface="+mn-cs"/>
              </a:defRPr>
            </a:lvl4pPr>
            <a:lvl5pPr marL="1828800" algn="l" rtl="0" fontAlgn="base">
              <a:spcBef>
                <a:spcPct val="0"/>
              </a:spcBef>
              <a:spcAft>
                <a:spcPct val="0"/>
              </a:spcAft>
              <a:buFont typeface="Arial" panose="020B0604020202090204" pitchFamily="34" charset="0"/>
              <a:defRPr kern="1200">
                <a:solidFill>
                  <a:schemeClr val="tx1"/>
                </a:solidFill>
                <a:latin typeface="Times New Roman" panose="02020703060505090304" pitchFamily="18" charset="0"/>
                <a:ea typeface="宋体" panose="02010600030101010101" pitchFamily="2" charset="-122"/>
                <a:cs typeface="+mn-cs"/>
              </a:defRPr>
            </a:lvl5pPr>
            <a:lvl6pPr marL="2286000" algn="l" defTabSz="914400" rtl="0" eaLnBrk="1" latinLnBrk="0" hangingPunct="1">
              <a:defRPr kern="1200">
                <a:solidFill>
                  <a:schemeClr val="tx1"/>
                </a:solidFill>
                <a:latin typeface="Times New Roman" panose="02020703060505090304" pitchFamily="18" charset="0"/>
                <a:ea typeface="宋体" panose="02010600030101010101" pitchFamily="2" charset="-122"/>
                <a:cs typeface="+mn-cs"/>
              </a:defRPr>
            </a:lvl6pPr>
            <a:lvl7pPr marL="2743200" algn="l" defTabSz="914400" rtl="0" eaLnBrk="1" latinLnBrk="0" hangingPunct="1">
              <a:defRPr kern="1200">
                <a:solidFill>
                  <a:schemeClr val="tx1"/>
                </a:solidFill>
                <a:latin typeface="Times New Roman" panose="02020703060505090304" pitchFamily="18" charset="0"/>
                <a:ea typeface="宋体" panose="02010600030101010101" pitchFamily="2" charset="-122"/>
                <a:cs typeface="+mn-cs"/>
              </a:defRPr>
            </a:lvl7pPr>
            <a:lvl8pPr marL="3200400" algn="l" defTabSz="914400" rtl="0" eaLnBrk="1" latinLnBrk="0" hangingPunct="1">
              <a:defRPr kern="1200">
                <a:solidFill>
                  <a:schemeClr val="tx1"/>
                </a:solidFill>
                <a:latin typeface="Times New Roman" panose="02020703060505090304" pitchFamily="18" charset="0"/>
                <a:ea typeface="宋体" panose="02010600030101010101" pitchFamily="2" charset="-122"/>
                <a:cs typeface="+mn-cs"/>
              </a:defRPr>
            </a:lvl8pPr>
            <a:lvl9pPr marL="3657600" algn="l" defTabSz="914400" rtl="0" eaLnBrk="1" latinLnBrk="0" hangingPunct="1">
              <a:defRPr kern="1200">
                <a:solidFill>
                  <a:schemeClr val="tx1"/>
                </a:solidFill>
                <a:latin typeface="Times New Roman" panose="02020703060505090304" pitchFamily="18" charset="0"/>
                <a:ea typeface="宋体" panose="02010600030101010101" pitchFamily="2" charset="-122"/>
                <a:cs typeface="+mn-cs"/>
              </a:defRPr>
            </a:lvl9pPr>
          </a:lstStyle>
          <a:p>
            <a:r>
              <a:rPr lang="zh-CN" altLang="en-US" sz="1600" dirty="0">
                <a:solidFill>
                  <a:srgbClr val="464646"/>
                </a:solidFill>
                <a:latin typeface="华文楷体" panose="02010600040101010101" pitchFamily="2" charset="-122"/>
                <a:ea typeface="华文楷体" panose="02010600040101010101" pitchFamily="2" charset="-122"/>
              </a:rPr>
              <a:t>       普拉姆岛紧挨着纽约最繁华的长岛，距离康涅狄格海岸仅 </a:t>
            </a:r>
            <a:r>
              <a:rPr lang="en-US" altLang="zh-CN" sz="1600" dirty="0">
                <a:solidFill>
                  <a:srgbClr val="464646"/>
                </a:solidFill>
                <a:latin typeface="华文楷体" panose="02010600040101010101" pitchFamily="2" charset="-122"/>
                <a:ea typeface="华文楷体" panose="02010600040101010101" pitchFamily="2" charset="-122"/>
              </a:rPr>
              <a:t>16</a:t>
            </a:r>
            <a:r>
              <a:rPr lang="zh-CN" altLang="en-US" sz="1600" dirty="0">
                <a:solidFill>
                  <a:srgbClr val="464646"/>
                </a:solidFill>
                <a:latin typeface="华文楷体" panose="02010600040101010101" pitchFamily="2" charset="-122"/>
                <a:ea typeface="华文楷体" panose="02010600040101010101" pitchFamily="2" charset="-122"/>
              </a:rPr>
              <a:t>公里，</a:t>
            </a:r>
            <a:r>
              <a:rPr lang="zh-CN" altLang="en-US" sz="1600" u="sng" dirty="0">
                <a:solidFill>
                  <a:srgbClr val="464646"/>
                </a:solidFill>
                <a:latin typeface="华文楷体" panose="02010600040101010101" pitchFamily="2" charset="-122"/>
                <a:ea typeface="华文楷体" panose="02010600040101010101" pitchFamily="2" charset="-122"/>
              </a:rPr>
              <a:t>与纽约市隔海相望</a:t>
            </a:r>
            <a:r>
              <a:rPr lang="zh-CN" altLang="en-US" sz="1600" dirty="0">
                <a:solidFill>
                  <a:srgbClr val="464646"/>
                </a:solidFill>
                <a:latin typeface="华文楷体" panose="02010600040101010101" pitchFamily="2" charset="-122"/>
                <a:ea typeface="华文楷体" panose="02010600040101010101" pitchFamily="2" charset="-122"/>
              </a:rPr>
              <a:t>与度假胜地汉普顿近在咫尺。然而，这块看似田园牧歌般美妙的净土，却是一颗定时器一直在嘀嗒作响的定时炸弹，随时有爆炸的可能。美国政府在该岛设立的“</a:t>
            </a:r>
            <a:r>
              <a:rPr lang="zh-CN" altLang="en-US" sz="1600" u="sng" dirty="0">
                <a:solidFill>
                  <a:srgbClr val="464646"/>
                </a:solidFill>
                <a:latin typeface="华文楷体" panose="02010600040101010101" pitchFamily="2" charset="-122"/>
                <a:ea typeface="华文楷体" panose="02010600040101010101" pitchFamily="2" charset="-122"/>
              </a:rPr>
              <a:t>动物疾病中心</a:t>
            </a:r>
            <a:r>
              <a:rPr lang="zh-CN" altLang="en-US" sz="1600" dirty="0">
                <a:solidFill>
                  <a:srgbClr val="464646"/>
                </a:solidFill>
                <a:latin typeface="华文楷体" panose="02010600040101010101" pitchFamily="2" charset="-122"/>
                <a:ea typeface="华文楷体" panose="02010600040101010101" pitchFamily="2" charset="-122"/>
              </a:rPr>
              <a:t>”，其实是美国陆军的生化战绝密实验室，这里收藏有地球上最危险的多种病毒，而它的安全保卫设施还不如美国普通中学的生物实验室！从上个世纪六十年代到本世纪在美国本土先后出现的</a:t>
            </a:r>
            <a:r>
              <a:rPr lang="zh-CN" altLang="en-US" sz="1600" u="sng" dirty="0">
                <a:solidFill>
                  <a:srgbClr val="464646"/>
                </a:solidFill>
                <a:latin typeface="华文楷体" panose="02010600040101010101" pitchFamily="2" charset="-122"/>
                <a:ea typeface="华文楷体" panose="02010600040101010101" pitchFamily="2" charset="-122"/>
              </a:rPr>
              <a:t>莱姆关节炎、变异口蹄疫、西尼罗河病毒</a:t>
            </a:r>
            <a:r>
              <a:rPr lang="zh-CN" altLang="en-US" sz="1600" dirty="0">
                <a:solidFill>
                  <a:srgbClr val="464646"/>
                </a:solidFill>
                <a:latin typeface="华文楷体" panose="02010600040101010101" pitchFamily="2" charset="-122"/>
                <a:ea typeface="华文楷体" panose="02010600040101010101" pitchFamily="2" charset="-122"/>
              </a:rPr>
              <a:t>等怪异的流行疾病均源于该中心。</a:t>
            </a:r>
            <a:r>
              <a:rPr lang="en-US" altLang="zh-CN" sz="1600" dirty="0">
                <a:solidFill>
                  <a:srgbClr val="464646"/>
                </a:solidFill>
                <a:latin typeface="华文楷体" panose="02010600040101010101" pitchFamily="2" charset="-122"/>
                <a:ea typeface="华文楷体" panose="02010600040101010101" pitchFamily="2" charset="-122"/>
              </a:rPr>
              <a:t>《 257</a:t>
            </a:r>
            <a:r>
              <a:rPr lang="zh-CN" altLang="en-US" sz="1600" dirty="0">
                <a:solidFill>
                  <a:srgbClr val="464646"/>
                </a:solidFill>
                <a:latin typeface="华文楷体" panose="02010600040101010101" pitchFamily="2" charset="-122"/>
                <a:ea typeface="华文楷体" panose="02010600040101010101" pitchFamily="2" charset="-122"/>
              </a:rPr>
              <a:t>实验室</a:t>
            </a:r>
            <a:r>
              <a:rPr lang="en-US" altLang="zh-CN" sz="1600" dirty="0">
                <a:solidFill>
                  <a:srgbClr val="464646"/>
                </a:solidFill>
                <a:latin typeface="华文楷体" panose="02010600040101010101" pitchFamily="2" charset="-122"/>
                <a:ea typeface="华文楷体" panose="02010600040101010101" pitchFamily="2" charset="-122"/>
              </a:rPr>
              <a:t>》</a:t>
            </a:r>
            <a:r>
              <a:rPr lang="zh-CN" altLang="en-US" sz="1600" dirty="0">
                <a:solidFill>
                  <a:srgbClr val="464646"/>
                </a:solidFill>
                <a:latin typeface="华文楷体" panose="02010600040101010101" pitchFamily="2" charset="-122"/>
                <a:ea typeface="华文楷体" panose="02010600040101010101" pitchFamily="2" charset="-122"/>
              </a:rPr>
              <a:t>一书的作者卡罗尔一针见血地指出</a:t>
            </a:r>
            <a:r>
              <a:rPr lang="en-US" altLang="zh-CN" sz="1600" dirty="0">
                <a:solidFill>
                  <a:srgbClr val="464646"/>
                </a:solidFill>
                <a:latin typeface="华文楷体" panose="02010600040101010101" pitchFamily="2" charset="-122"/>
                <a:ea typeface="华文楷体" panose="02010600040101010101" pitchFamily="2" charset="-122"/>
              </a:rPr>
              <a:t>——</a:t>
            </a:r>
            <a:r>
              <a:rPr lang="zh-CN" altLang="en-US" sz="1600" dirty="0">
                <a:solidFill>
                  <a:srgbClr val="464646"/>
                </a:solidFill>
                <a:latin typeface="华文楷体" panose="02010600040101010101" pitchFamily="2" charset="-122"/>
                <a:ea typeface="华文楷体" panose="02010600040101010101" pitchFamily="2" charset="-122"/>
              </a:rPr>
              <a:t>普拉姆岛是美国的“病毒邪恶中心”，生物和环境的杀手。</a:t>
            </a:r>
            <a:endParaRPr lang="zh-CN" altLang="en-US" sz="1600" dirty="0">
              <a:latin typeface="华文楷体" panose="02010600040101010101" pitchFamily="2" charset="-122"/>
              <a:ea typeface="华文楷体" panose="02010600040101010101" pitchFamily="2" charset="-122"/>
            </a:endParaRPr>
          </a:p>
        </p:txBody>
      </p:sp>
      <p:pic>
        <p:nvPicPr>
          <p:cNvPr id="4" name="图片 3"/>
          <p:cNvPicPr>
            <a:picLocks noChangeAspect="1"/>
          </p:cNvPicPr>
          <p:nvPr/>
        </p:nvPicPr>
        <p:blipFill>
          <a:blip r:embed="rId4"/>
          <a:stretch>
            <a:fillRect/>
          </a:stretch>
        </p:blipFill>
        <p:spPr>
          <a:xfrm>
            <a:off x="-1" y="3254081"/>
            <a:ext cx="4727275" cy="3603919"/>
          </a:xfrm>
          <a:prstGeom prst="rect">
            <a:avLst/>
          </a:prstGeom>
        </p:spPr>
      </p:pic>
      <p:pic>
        <p:nvPicPr>
          <p:cNvPr id="6" name="图片 5"/>
          <p:cNvPicPr>
            <a:picLocks noChangeAspect="1"/>
          </p:cNvPicPr>
          <p:nvPr/>
        </p:nvPicPr>
        <p:blipFill>
          <a:blip r:embed="rId5"/>
          <a:stretch>
            <a:fillRect/>
          </a:stretch>
        </p:blipFill>
        <p:spPr>
          <a:xfrm>
            <a:off x="4896713" y="4966337"/>
            <a:ext cx="2311879" cy="1185151"/>
          </a:xfrm>
          <a:prstGeom prst="rect">
            <a:avLst/>
          </a:prstGeom>
        </p:spPr>
      </p:pic>
      <p:pic>
        <p:nvPicPr>
          <p:cNvPr id="7" name="图片 6"/>
          <p:cNvPicPr>
            <a:picLocks noChangeAspect="1"/>
          </p:cNvPicPr>
          <p:nvPr/>
        </p:nvPicPr>
        <p:blipFill>
          <a:blip r:embed="rId6"/>
          <a:stretch>
            <a:fillRect/>
          </a:stretch>
        </p:blipFill>
        <p:spPr>
          <a:xfrm>
            <a:off x="7458696" y="4180808"/>
            <a:ext cx="4281840" cy="2588534"/>
          </a:xfrm>
          <a:prstGeom prst="rect">
            <a:avLst/>
          </a:prstGeom>
        </p:spPr>
      </p:pic>
    </p:spTree>
    <p:custDataLst>
      <p:tags r:id="rId1"/>
    </p:custData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4133310" y="283924"/>
            <a:ext cx="4467225" cy="5192866"/>
          </a:xfrm>
          <a:prstGeom prst="rect">
            <a:avLst/>
          </a:prstGeom>
        </p:spPr>
      </p:pic>
      <p:sp>
        <p:nvSpPr>
          <p:cNvPr id="5" name="文本框 4"/>
          <p:cNvSpPr txBox="1"/>
          <p:nvPr/>
        </p:nvSpPr>
        <p:spPr>
          <a:xfrm>
            <a:off x="638356" y="5970019"/>
            <a:ext cx="10869282" cy="523220"/>
          </a:xfrm>
          <a:prstGeom prst="rect">
            <a:avLst/>
          </a:prstGeom>
          <a:noFill/>
        </p:spPr>
        <p:txBody>
          <a:bodyPr wrap="square" rtlCol="0">
            <a:spAutoFit/>
          </a:bodyPr>
          <a:lstStyle/>
          <a:p>
            <a:r>
              <a:rPr lang="en-US" altLang="zh-CN" sz="1400" dirty="0">
                <a:latin typeface="华文楷体" panose="02010600040101010101" pitchFamily="2" charset="-122"/>
                <a:ea typeface="华文楷体" panose="02010600040101010101" pitchFamily="2" charset="-122"/>
                <a:cs typeface="华文楷体" panose="02010600040101010101" pitchFamily="2" charset="-122"/>
              </a:rPr>
              <a:t>         </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2001年</a:t>
            </a:r>
            <a:r>
              <a:rPr lang="zh-CN" altLang="en-US" sz="1400" dirty="0" smtClean="0">
                <a:latin typeface="华文楷体" panose="02010600040101010101" pitchFamily="2" charset="-122"/>
                <a:ea typeface="华文楷体" panose="02010600040101010101" pitchFamily="2" charset="-122"/>
                <a:cs typeface="华文楷体" panose="02010600040101010101" pitchFamily="2" charset="-122"/>
              </a:rPr>
              <a:t>，</a:t>
            </a:r>
            <a:r>
              <a:rPr lang="en-US" altLang="zh-CN" sz="1400" dirty="0" smtClean="0">
                <a:latin typeface="华文楷体" panose="02010600040101010101" pitchFamily="2" charset="-122"/>
                <a:ea typeface="华文楷体" panose="02010600040101010101" pitchFamily="2" charset="-122"/>
                <a:cs typeface="华文楷体" panose="02010600040101010101" pitchFamily="2" charset="-122"/>
              </a:rPr>
              <a:t>9.11</a:t>
            </a:r>
            <a:r>
              <a:rPr lang="zh-CN" altLang="en-US" sz="1400" dirty="0" smtClean="0">
                <a:latin typeface="华文楷体" panose="02010600040101010101" pitchFamily="2" charset="-122"/>
                <a:ea typeface="华文楷体" panose="02010600040101010101" pitchFamily="2" charset="-122"/>
                <a:cs typeface="华文楷体" panose="02010600040101010101" pitchFamily="2" charset="-122"/>
              </a:rPr>
              <a:t>事件后，美国发生的炭疽</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邮件</a:t>
            </a:r>
            <a:r>
              <a:rPr lang="zh-CN" altLang="en-US" sz="1400" dirty="0" smtClean="0">
                <a:latin typeface="华文楷体" panose="02010600040101010101" pitchFamily="2" charset="-122"/>
                <a:ea typeface="华文楷体" panose="02010600040101010101" pitchFamily="2" charset="-122"/>
                <a:cs typeface="华文楷体" panose="02010600040101010101" pitchFamily="2" charset="-122"/>
              </a:rPr>
              <a:t>事件，其中</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一份来信，事后查明，这些炭疽病毒信件是由一名在陆军生物防御实验室的研究员发出的，他使用了陆军否认拥有的武器级</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炭疽粉末</a:t>
            </a:r>
            <a:endParaRPr lang="zh-CN" altLang="en-US" sz="1400" dirty="0">
              <a:latin typeface="华文楷体" panose="02010600040101010101" pitchFamily="2" charset="-122"/>
              <a:ea typeface="华文楷体" panose="02010600040101010101" pitchFamily="2" charset="-122"/>
              <a:cs typeface="华文楷体" panose="0201060004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45647" y="517800"/>
            <a:ext cx="7886700" cy="439732"/>
          </a:xfrm>
        </p:spPr>
        <p:txBody>
          <a:bodyPr>
            <a:normAutofit lnSpcReduction="10000"/>
          </a:bodyPr>
          <a:lstStyle/>
          <a:p>
            <a:pPr marL="0" indent="0">
              <a:buNone/>
            </a:pPr>
            <a:r>
              <a:rPr lang="en-US" altLang="zh-CN" dirty="0">
                <a:sym typeface="+mn-ea"/>
              </a:rPr>
              <a:t>3.</a:t>
            </a:r>
            <a:r>
              <a:rPr lang="zh-CN" altLang="en-US" dirty="0">
                <a:sym typeface="+mn-ea"/>
              </a:rPr>
              <a:t>生物技术滥用</a:t>
            </a:r>
            <a:endParaRPr lang="zh-CN" altLang="en-US" dirty="0"/>
          </a:p>
          <a:p>
            <a:endParaRPr lang="zh-CN" altLang="en-US" dirty="0"/>
          </a:p>
        </p:txBody>
      </p:sp>
      <p:pic>
        <p:nvPicPr>
          <p:cNvPr id="4" name="图片 3"/>
          <p:cNvPicPr>
            <a:picLocks noChangeAspect="1"/>
          </p:cNvPicPr>
          <p:nvPr/>
        </p:nvPicPr>
        <p:blipFill>
          <a:blip r:embed="rId3"/>
          <a:stretch>
            <a:fillRect/>
          </a:stretch>
        </p:blipFill>
        <p:spPr>
          <a:xfrm>
            <a:off x="1118177" y="1135871"/>
            <a:ext cx="3695363" cy="2916380"/>
          </a:xfrm>
          <a:prstGeom prst="rect">
            <a:avLst/>
          </a:prstGeom>
        </p:spPr>
      </p:pic>
      <p:pic>
        <p:nvPicPr>
          <p:cNvPr id="5" name="图片 4"/>
          <p:cNvPicPr>
            <a:picLocks noChangeAspect="1"/>
          </p:cNvPicPr>
          <p:nvPr/>
        </p:nvPicPr>
        <p:blipFill>
          <a:blip r:embed="rId4"/>
          <a:stretch>
            <a:fillRect/>
          </a:stretch>
        </p:blipFill>
        <p:spPr>
          <a:xfrm>
            <a:off x="1190626" y="4147101"/>
            <a:ext cx="3622914" cy="2417380"/>
          </a:xfrm>
          <a:prstGeom prst="rect">
            <a:avLst/>
          </a:prstGeom>
        </p:spPr>
      </p:pic>
      <p:sp>
        <p:nvSpPr>
          <p:cNvPr id="6" name="文本框 5"/>
          <p:cNvSpPr txBox="1"/>
          <p:nvPr/>
        </p:nvSpPr>
        <p:spPr>
          <a:xfrm>
            <a:off x="5538543" y="1319842"/>
            <a:ext cx="5969095" cy="5072332"/>
          </a:xfrm>
          <a:prstGeom prst="rect">
            <a:avLst/>
          </a:prstGeom>
          <a:noFill/>
        </p:spPr>
        <p:txBody>
          <a:bodyPr wrap="square" rtlCol="0">
            <a:spAutoFit/>
          </a:bodyPr>
          <a:lstStyle/>
          <a:p>
            <a:pPr>
              <a:lnSpc>
                <a:spcPct val="150000"/>
              </a:lnSpc>
            </a:pPr>
            <a:r>
              <a:rPr lang="zh-CN" altLang="en-US" sz="1600" dirty="0" smtClean="0">
                <a:latin typeface="华文楷体" panose="02010600040101010101" pitchFamily="2" charset="-122"/>
                <a:ea typeface="华文楷体" panose="02010600040101010101" pitchFamily="2" charset="-122"/>
                <a:cs typeface="华文楷体" panose="02010600040101010101" pitchFamily="2" charset="-122"/>
              </a:rPr>
              <a:t>        2018年11月26日</a:t>
            </a:r>
            <a:r>
              <a:rPr lang="zh-CN" altLang="en-US" sz="1600" dirty="0">
                <a:latin typeface="华文楷体" panose="02010600040101010101" pitchFamily="2" charset="-122"/>
                <a:ea typeface="华文楷体" panose="02010600040101010101" pitchFamily="2" charset="-122"/>
                <a:cs typeface="华文楷体" panose="02010600040101010101" pitchFamily="2" charset="-122"/>
              </a:rPr>
              <a:t>，贺建奎宣布一对名为露露和娜娜的基因编辑婴儿在中国健康诞生。深圳市卫生计生委医学伦理专家委员会表示该项试验进行前并未向该部门报备正开会研究此事。11月27日，122位国内科学家在微博发布“科学家联合声明”，表示坚决反对和强烈谴责。国家卫健委回应“基因编辑婴儿”：认真调查核实，依法依规处理。11月28日中午，贺建奎在位于香港的第二届人类基因组编辑国际峰会会场上发表演讲，向公众致歉，并对自己的研究过程进行披露。</a:t>
            </a:r>
          </a:p>
          <a:p>
            <a:pPr>
              <a:lnSpc>
                <a:spcPct val="150000"/>
              </a:lnSpc>
            </a:pPr>
            <a:endParaRPr lang="zh-CN" altLang="en-US" sz="1600" dirty="0">
              <a:latin typeface="华文楷体" panose="02010600040101010101" pitchFamily="2" charset="-122"/>
              <a:ea typeface="华文楷体" panose="02010600040101010101" pitchFamily="2" charset="-122"/>
              <a:cs typeface="华文楷体" panose="02010600040101010101" pitchFamily="2" charset="-122"/>
            </a:endParaRPr>
          </a:p>
          <a:p>
            <a:pPr>
              <a:lnSpc>
                <a:spcPct val="150000"/>
              </a:lnSpc>
            </a:pPr>
            <a:r>
              <a:rPr lang="zh-CN" altLang="en-US" sz="1600" dirty="0" smtClean="0">
                <a:latin typeface="华文楷体" panose="02010600040101010101" pitchFamily="2" charset="-122"/>
                <a:ea typeface="华文楷体" panose="02010600040101010101" pitchFamily="2" charset="-122"/>
                <a:cs typeface="华文楷体" panose="02010600040101010101" pitchFamily="2" charset="-122"/>
              </a:rPr>
              <a:t>         2019年1月</a:t>
            </a:r>
            <a:r>
              <a:rPr lang="zh-CN" altLang="en-US" sz="1600" dirty="0">
                <a:latin typeface="华文楷体" panose="02010600040101010101" pitchFamily="2" charset="-122"/>
                <a:ea typeface="华文楷体" panose="02010600040101010101" pitchFamily="2" charset="-122"/>
                <a:cs typeface="华文楷体" panose="02010600040101010101" pitchFamily="2" charset="-122"/>
              </a:rPr>
              <a:t>，广东省“基因编辑婴儿事件”调查组消息，该事件系南方科技大学副教授贺建奎为追逐个人名利，自筹资金，蓄意逃避监管，私自组织有关人员，实施国家明令禁止的以生殖为目的的人类胚胎基因编辑活动。</a:t>
            </a:r>
          </a:p>
        </p:txBody>
      </p:sp>
    </p:spTree>
    <p:custDataLst>
      <p:tags r:id="rId1"/>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2477" y="353898"/>
            <a:ext cx="7886700" cy="467360"/>
          </a:xfrm>
        </p:spPr>
        <p:txBody>
          <a:bodyPr>
            <a:noAutofit/>
          </a:bodyPr>
          <a:lstStyle/>
          <a:p>
            <a:pPr marL="0" indent="0">
              <a:buNone/>
            </a:pPr>
            <a:r>
              <a:rPr lang="en-US" altLang="zh-CN" dirty="0">
                <a:sym typeface="+mn-ea"/>
              </a:rPr>
              <a:t>4. </a:t>
            </a:r>
            <a:r>
              <a:rPr lang="zh-CN" altLang="en-US" dirty="0">
                <a:sym typeface="+mn-ea"/>
              </a:rPr>
              <a:t>生物资源</a:t>
            </a:r>
            <a:r>
              <a:rPr lang="zh-CN" altLang="en-US" dirty="0" smtClean="0">
                <a:sym typeface="+mn-ea"/>
              </a:rPr>
              <a:t>及人类遗传资源面临</a:t>
            </a:r>
            <a:r>
              <a:rPr lang="zh-CN" altLang="en-US" dirty="0">
                <a:sym typeface="+mn-ea"/>
              </a:rPr>
              <a:t>的威胁</a:t>
            </a:r>
            <a:endParaRPr lang="zh-CN" altLang="en-US" dirty="0"/>
          </a:p>
          <a:p>
            <a:endParaRPr lang="zh-CN" altLang="en-US" dirty="0"/>
          </a:p>
        </p:txBody>
      </p:sp>
      <p:pic>
        <p:nvPicPr>
          <p:cNvPr id="5" name="图片 4"/>
          <p:cNvPicPr>
            <a:picLocks noChangeAspect="1"/>
          </p:cNvPicPr>
          <p:nvPr/>
        </p:nvPicPr>
        <p:blipFill>
          <a:blip r:embed="rId3">
            <a:lum contrast="24000"/>
          </a:blip>
          <a:stretch>
            <a:fillRect/>
          </a:stretch>
        </p:blipFill>
        <p:spPr>
          <a:xfrm>
            <a:off x="7207760" y="250380"/>
            <a:ext cx="4222241" cy="6607620"/>
          </a:xfrm>
          <a:prstGeom prst="rect">
            <a:avLst/>
          </a:prstGeom>
        </p:spPr>
      </p:pic>
      <p:sp>
        <p:nvSpPr>
          <p:cNvPr id="6" name="文本框 5"/>
          <p:cNvSpPr txBox="1"/>
          <p:nvPr/>
        </p:nvSpPr>
        <p:spPr>
          <a:xfrm>
            <a:off x="641386" y="1194053"/>
            <a:ext cx="5060674" cy="4293483"/>
          </a:xfrm>
          <a:prstGeom prst="rect">
            <a:avLst/>
          </a:prstGeom>
          <a:noFill/>
        </p:spPr>
        <p:txBody>
          <a:bodyPr wrap="square" rtlCol="0">
            <a:spAutoFit/>
          </a:bodyPr>
          <a:lstStyle/>
          <a:p>
            <a:pPr>
              <a:lnSpc>
                <a:spcPct val="150000"/>
              </a:lnSpc>
            </a:pPr>
            <a:r>
              <a:rPr lang="en-US" altLang="zh-CN" sz="1400" dirty="0">
                <a:latin typeface="华文楷体" panose="02010600040101010101" pitchFamily="2" charset="-122"/>
                <a:ea typeface="华文楷体" panose="02010600040101010101" pitchFamily="2" charset="-122"/>
                <a:cs typeface="华文楷体" panose="02010600040101010101" pitchFamily="2" charset="-122"/>
              </a:rPr>
              <a:t>        </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10年前，由牛津大学、弗吉尼亚联邦大学及中国50多家医院共同参与，成立一个有关于中国人遗传数据的国际联盟——CONVERGE。</a:t>
            </a:r>
          </a:p>
          <a:p>
            <a:pPr>
              <a:lnSpc>
                <a:spcPct val="150000"/>
              </a:lnSpc>
            </a:pP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        该项目从来自23个省份、45个城市中的58个省级精神卫生中心或综合医院精神科，获得了5303名重度抑郁症患者的全基因组数据，对照组的5337名患者则主要来自国内综合医院及社区医院曾经有过轻微治疗的人群。据悉，这是</a:t>
            </a:r>
            <a:r>
              <a:rPr lang="zh-CN" altLang="en-US" sz="1400" u="sng"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中国汉族人群最大的全基因组研究项目</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a:t>
            </a:r>
          </a:p>
          <a:p>
            <a:pPr>
              <a:lnSpc>
                <a:spcPct val="150000"/>
              </a:lnSpc>
            </a:pPr>
            <a:endParaRPr lang="zh-CN" altLang="en-US" sz="1400" dirty="0">
              <a:latin typeface="华文楷体" panose="02010600040101010101" pitchFamily="2" charset="-122"/>
              <a:ea typeface="华文楷体" panose="02010600040101010101" pitchFamily="2" charset="-122"/>
              <a:cs typeface="华文楷体" panose="02010600040101010101" pitchFamily="2" charset="-122"/>
            </a:endParaRPr>
          </a:p>
          <a:p>
            <a:pPr>
              <a:lnSpc>
                <a:spcPct val="150000"/>
              </a:lnSpc>
            </a:pP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        2015年7月，该项目里程碑式的科研成果发表在《自然》杂志。</a:t>
            </a:r>
            <a:r>
              <a:rPr lang="zh-CN" altLang="en-US" sz="1400" u="sng" dirty="0">
                <a:solidFill>
                  <a:srgbClr val="FF0000"/>
                </a:solidFill>
                <a:latin typeface="华文楷体" panose="02010600040101010101" pitchFamily="2" charset="-122"/>
                <a:ea typeface="华文楷体" panose="02010600040101010101" pitchFamily="2" charset="-122"/>
                <a:cs typeface="华文楷体" panose="02010600040101010101" pitchFamily="2" charset="-122"/>
              </a:rPr>
              <a:t>不是中国人主导的科研合作，研究对象却全是中国人</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sz="1400" u="sng" dirty="0">
                <a:latin typeface="华文楷体" panose="02010600040101010101" pitchFamily="2" charset="-122"/>
                <a:ea typeface="华文楷体" panose="02010600040101010101" pitchFamily="2" charset="-122"/>
                <a:cs typeface="华文楷体" panose="02010600040101010101" pitchFamily="2" charset="-122"/>
              </a:rPr>
              <a:t>1万多个全基因组测序数据被全部公布出来，在网上免费下载</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。该项研究在国内外掀起热议。</a:t>
            </a:r>
          </a:p>
        </p:txBody>
      </p:sp>
      <p:cxnSp>
        <p:nvCxnSpPr>
          <p:cNvPr id="4" name="直接连接符 3"/>
          <p:cNvCxnSpPr/>
          <p:nvPr/>
        </p:nvCxnSpPr>
        <p:spPr>
          <a:xfrm>
            <a:off x="8471140" y="3812875"/>
            <a:ext cx="2510286" cy="17253"/>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7571117" y="3982527"/>
            <a:ext cx="339306" cy="2877"/>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41103" y="385763"/>
            <a:ext cx="11192414" cy="1969248"/>
          </a:xfrm>
        </p:spPr>
        <p:txBody>
          <a:bodyPr>
            <a:noAutofit/>
          </a:bodyPr>
          <a:lstStyle/>
          <a:p>
            <a:pPr marL="0" indent="0">
              <a:buNone/>
            </a:pPr>
            <a:r>
              <a:rPr lang="en-US" altLang="zh-CN" dirty="0">
                <a:sym typeface="+mn-ea"/>
              </a:rPr>
              <a:t>5. </a:t>
            </a:r>
            <a:r>
              <a:rPr lang="zh-CN" altLang="en-US" dirty="0">
                <a:sym typeface="+mn-ea"/>
              </a:rPr>
              <a:t>微生物实验室的安全隐患</a:t>
            </a:r>
            <a:endParaRPr lang="zh-CN" altLang="en-US" dirty="0"/>
          </a:p>
          <a:p>
            <a:pPr marL="0" indent="0">
              <a:buNone/>
            </a:pPr>
            <a:r>
              <a:rPr lang="zh-CN" altLang="en-US" dirty="0"/>
              <a:t>          </a:t>
            </a:r>
          </a:p>
          <a:p>
            <a:pPr marL="0" indent="0">
              <a:buNone/>
            </a:pPr>
            <a:r>
              <a:rPr lang="zh-CN" altLang="en-US" dirty="0"/>
              <a:t>       </a:t>
            </a:r>
            <a:r>
              <a:rPr lang="zh-CN" altLang="en-US" dirty="0" smtClean="0">
                <a:solidFill>
                  <a:srgbClr val="FF0000"/>
                </a:solidFill>
              </a:rPr>
              <a:t>“</a:t>
            </a:r>
            <a:r>
              <a:rPr lang="zh-CN" altLang="en-US" dirty="0">
                <a:solidFill>
                  <a:srgbClr val="FF0000"/>
                </a:solidFill>
              </a:rPr>
              <a:t>生化版的切尔诺贝利事件”：曾被掩盖的苏联大规模炭疽泄露真相</a:t>
            </a:r>
          </a:p>
        </p:txBody>
      </p:sp>
      <p:pic>
        <p:nvPicPr>
          <p:cNvPr id="4" name="图片 3"/>
          <p:cNvPicPr>
            <a:picLocks noChangeAspect="1"/>
          </p:cNvPicPr>
          <p:nvPr/>
        </p:nvPicPr>
        <p:blipFill>
          <a:blip r:embed="rId3"/>
          <a:stretch>
            <a:fillRect/>
          </a:stretch>
        </p:blipFill>
        <p:spPr>
          <a:xfrm>
            <a:off x="737449" y="2846021"/>
            <a:ext cx="3187569" cy="2603976"/>
          </a:xfrm>
          <a:prstGeom prst="rect">
            <a:avLst/>
          </a:prstGeom>
        </p:spPr>
      </p:pic>
      <p:sp>
        <p:nvSpPr>
          <p:cNvPr id="5" name="文本框 4"/>
          <p:cNvSpPr txBox="1"/>
          <p:nvPr/>
        </p:nvSpPr>
        <p:spPr>
          <a:xfrm>
            <a:off x="586596" y="5469147"/>
            <a:ext cx="3519578" cy="646331"/>
          </a:xfrm>
          <a:prstGeom prst="rect">
            <a:avLst/>
          </a:prstGeom>
          <a:noFill/>
        </p:spPr>
        <p:txBody>
          <a:bodyPr wrap="square" rtlCol="0">
            <a:spAutoFit/>
          </a:bodyPr>
          <a:lstStyle/>
          <a:p>
            <a:r>
              <a:rPr lang="zh-CN" altLang="en-US" sz="1200" dirty="0">
                <a:latin typeface="华文楷体" panose="02010600040101010101" pitchFamily="2" charset="-122"/>
                <a:ea typeface="华文楷体" panose="02010600040101010101" pitchFamily="2" charset="-122"/>
                <a:cs typeface="华文楷体" panose="02010600040101010101" pitchFamily="2" charset="-122"/>
              </a:rPr>
              <a:t>冷战结束后，逃至西方的苏联生物备战研究所副主任肯·阿里贝，在他的回忆录《生化危机》中记录下了</a:t>
            </a:r>
            <a:r>
              <a:rPr lang="zh-CN" altLang="en-US" sz="1200" b="1" u="sng" dirty="0">
                <a:latin typeface="华文楷体" panose="02010600040101010101" pitchFamily="2" charset="-122"/>
                <a:ea typeface="华文楷体" panose="02010600040101010101" pitchFamily="2" charset="-122"/>
                <a:cs typeface="华文楷体" panose="02010600040101010101" pitchFamily="2" charset="-122"/>
              </a:rPr>
              <a:t>斯维尔德洛夫斯克</a:t>
            </a:r>
            <a:r>
              <a:rPr lang="zh-CN" altLang="en-US" sz="1200" dirty="0">
                <a:latin typeface="华文楷体" panose="02010600040101010101" pitchFamily="2" charset="-122"/>
                <a:ea typeface="华文楷体" panose="02010600040101010101" pitchFamily="2" charset="-122"/>
                <a:cs typeface="华文楷体" panose="02010600040101010101" pitchFamily="2" charset="-122"/>
              </a:rPr>
              <a:t>炭疽泄露事件的细节</a:t>
            </a:r>
          </a:p>
        </p:txBody>
      </p:sp>
      <p:sp>
        <p:nvSpPr>
          <p:cNvPr id="6" name="文本框 5"/>
          <p:cNvSpPr txBox="1"/>
          <p:nvPr/>
        </p:nvSpPr>
        <p:spPr>
          <a:xfrm>
            <a:off x="5833793" y="2547571"/>
            <a:ext cx="5777362" cy="1600438"/>
          </a:xfrm>
          <a:prstGeom prst="rect">
            <a:avLst/>
          </a:prstGeom>
          <a:noFill/>
        </p:spPr>
        <p:txBody>
          <a:bodyPr wrap="square" rtlCol="0">
            <a:spAutoFit/>
          </a:bodyPr>
          <a:lstStyle/>
          <a:p>
            <a:r>
              <a:rPr lang="en-US" altLang="zh-CN" sz="1400" dirty="0">
                <a:latin typeface="华文楷体" panose="02010600040101010101" pitchFamily="2" charset="-122"/>
                <a:ea typeface="华文楷体" panose="02010600040101010101" pitchFamily="2" charset="-122"/>
              </a:rPr>
              <a:t>        </a:t>
            </a:r>
            <a:r>
              <a:rPr lang="zh-CN" altLang="en-US" sz="1400" dirty="0">
                <a:latin typeface="华文楷体" panose="02010600040101010101" pitchFamily="2" charset="-122"/>
                <a:ea typeface="华文楷体" panose="02010600040101010101" pitchFamily="2" charset="-122"/>
              </a:rPr>
              <a:t>当晚班的值班主管上工的时候，他没有在记录本上发现任何与滤网相关的信息，于是这位主管便让工人像往常那样启动机器，继续工作。就这样，武器级的炭疽病菌在干燥机的废气推动下，飞散到夜空之中。数小时后，操作干燥机的工人惊讶地发现，干燥机的滤网居然还放在地上！尽管他们迅速地把滤网装进了机器，但是大祸已经酿成了：一阵凉爽的晚风将致命的炭疽病菌带到了附近的陶瓷制品厂，感染了在这里上班的夜班工人，几乎所有工人都在一周之内因为病发死亡了！</a:t>
            </a:r>
          </a:p>
        </p:txBody>
      </p:sp>
      <p:pic>
        <p:nvPicPr>
          <p:cNvPr id="7" name="图片 6"/>
          <p:cNvPicPr>
            <a:picLocks noChangeAspect="1"/>
          </p:cNvPicPr>
          <p:nvPr/>
        </p:nvPicPr>
        <p:blipFill>
          <a:blip r:embed="rId4"/>
          <a:stretch>
            <a:fillRect/>
          </a:stretch>
        </p:blipFill>
        <p:spPr>
          <a:xfrm>
            <a:off x="8575675" y="4474210"/>
            <a:ext cx="3616325" cy="2383790"/>
          </a:xfrm>
          <a:prstGeom prst="rect">
            <a:avLst/>
          </a:prstGeom>
        </p:spPr>
      </p:pic>
      <p:sp>
        <p:nvSpPr>
          <p:cNvPr id="8" name="文本框 7"/>
          <p:cNvSpPr txBox="1"/>
          <p:nvPr/>
        </p:nvSpPr>
        <p:spPr>
          <a:xfrm>
            <a:off x="6152970" y="5645027"/>
            <a:ext cx="2018665" cy="460375"/>
          </a:xfrm>
          <a:prstGeom prst="rect">
            <a:avLst/>
          </a:prstGeom>
          <a:noFill/>
        </p:spPr>
        <p:txBody>
          <a:bodyPr wrap="square" rtlCol="0">
            <a:spAutoFit/>
          </a:bodyPr>
          <a:lstStyle/>
          <a:p>
            <a:r>
              <a:rPr lang="zh-CN" altLang="en-US" sz="1200" dirty="0">
                <a:latin typeface="华文楷体" panose="02010600040101010101" pitchFamily="2" charset="-122"/>
                <a:ea typeface="华文楷体" panose="02010600040101010101" pitchFamily="2" charset="-122"/>
              </a:rPr>
              <a:t>苏联时期哈萨克斯坦一处化武工厂的冷却装置</a:t>
            </a:r>
          </a:p>
        </p:txBody>
      </p:sp>
    </p:spTree>
    <p:custDataLst>
      <p:tags r:id="rId1"/>
    </p:custData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0" name="标题 4099"/>
          <p:cNvSpPr>
            <a:spLocks noGrp="1"/>
          </p:cNvSpPr>
          <p:nvPr>
            <p:ph type="title"/>
          </p:nvPr>
        </p:nvSpPr>
        <p:spPr>
          <a:xfrm>
            <a:off x="1100210" y="1795374"/>
            <a:ext cx="2133600" cy="591820"/>
          </a:xfrm>
        </p:spPr>
        <p:txBody>
          <a:bodyPr anchor="ctr">
            <a:normAutofit/>
          </a:bodyPr>
          <a:lstStyle/>
          <a:p>
            <a:r>
              <a:rPr lang="zh-CN" altLang="en-US" sz="1600" b="1" dirty="0"/>
              <a:t>英国“疯牛病”事件</a:t>
            </a:r>
          </a:p>
        </p:txBody>
      </p:sp>
      <p:sp>
        <p:nvSpPr>
          <p:cNvPr id="3" name="内容占位符 2"/>
          <p:cNvSpPr>
            <a:spLocks noGrp="1"/>
          </p:cNvSpPr>
          <p:nvPr>
            <p:ph idx="1"/>
          </p:nvPr>
        </p:nvSpPr>
        <p:spPr>
          <a:xfrm>
            <a:off x="785004" y="690113"/>
            <a:ext cx="9254346" cy="630281"/>
          </a:xfrm>
        </p:spPr>
        <p:txBody>
          <a:bodyPr/>
          <a:lstStyle/>
          <a:p>
            <a:pPr marL="0" indent="0">
              <a:buNone/>
            </a:pPr>
            <a:r>
              <a:rPr lang="en-US" altLang="zh-CN" dirty="0">
                <a:sym typeface="+mn-ea"/>
              </a:rPr>
              <a:t>6. </a:t>
            </a:r>
            <a:r>
              <a:rPr lang="zh-CN" altLang="en-US" dirty="0">
                <a:sym typeface="+mn-ea"/>
              </a:rPr>
              <a:t>食品安全</a:t>
            </a:r>
            <a:endParaRPr lang="zh-CN" altLang="en-US" dirty="0"/>
          </a:p>
          <a:p>
            <a:endParaRPr lang="zh-CN" altLang="en-US" dirty="0"/>
          </a:p>
        </p:txBody>
      </p:sp>
      <p:pic>
        <p:nvPicPr>
          <p:cNvPr id="4103" name="内容占位符 4102" descr="prion2"/>
          <p:cNvPicPr>
            <a:picLocks noGrp="1" noChangeAspect="1"/>
          </p:cNvPicPr>
          <p:nvPr>
            <p:ph sz="half" idx="4294967295"/>
          </p:nvPr>
        </p:nvPicPr>
        <p:blipFill>
          <a:blip r:embed="rId3"/>
          <a:stretch>
            <a:fillRect/>
          </a:stretch>
        </p:blipFill>
        <p:spPr>
          <a:xfrm>
            <a:off x="4574540" y="1655675"/>
            <a:ext cx="571500" cy="1016000"/>
          </a:xfrm>
        </p:spPr>
      </p:pic>
      <p:pic>
        <p:nvPicPr>
          <p:cNvPr id="4101" name="内容占位符 4100" descr="cow1"/>
          <p:cNvPicPr>
            <a:picLocks noChangeAspect="1"/>
          </p:cNvPicPr>
          <p:nvPr/>
        </p:nvPicPr>
        <p:blipFill>
          <a:blip r:embed="rId4"/>
          <a:stretch>
            <a:fillRect/>
          </a:stretch>
        </p:blipFill>
        <p:spPr>
          <a:xfrm>
            <a:off x="6374131" y="1625601"/>
            <a:ext cx="734695" cy="1106805"/>
          </a:xfrm>
          <a:prstGeom prst="rect">
            <a:avLst/>
          </a:prstGeom>
          <a:noFill/>
          <a:ln w="9525">
            <a:noFill/>
          </a:ln>
        </p:spPr>
      </p:pic>
      <p:sp>
        <p:nvSpPr>
          <p:cNvPr id="4105" name="直接连接符 4104"/>
          <p:cNvSpPr/>
          <p:nvPr/>
        </p:nvSpPr>
        <p:spPr>
          <a:xfrm>
            <a:off x="5420361" y="2178051"/>
            <a:ext cx="874395" cy="635"/>
          </a:xfrm>
          <a:prstGeom prst="line">
            <a:avLst/>
          </a:prstGeom>
          <a:ln w="38100" cap="flat" cmpd="sng">
            <a:solidFill>
              <a:srgbClr val="0000FF"/>
            </a:solidFill>
            <a:prstDash val="lgDash"/>
            <a:headEnd type="none" w="med" len="med"/>
            <a:tailEnd type="stealth" w="med" len="lg"/>
          </a:ln>
        </p:spPr>
      </p:sp>
      <p:sp>
        <p:nvSpPr>
          <p:cNvPr id="2" name="文本框 1"/>
          <p:cNvSpPr txBox="1"/>
          <p:nvPr/>
        </p:nvSpPr>
        <p:spPr>
          <a:xfrm>
            <a:off x="4011930" y="2580640"/>
            <a:ext cx="2087880" cy="245110"/>
          </a:xfrm>
          <a:prstGeom prst="rect">
            <a:avLst/>
          </a:prstGeom>
          <a:noFill/>
        </p:spPr>
        <p:txBody>
          <a:bodyPr wrap="none" rtlCol="0" anchor="t">
            <a:spAutoFit/>
          </a:bodyPr>
          <a:lstStyle/>
          <a:p>
            <a:r>
              <a:rPr lang="zh-CN" altLang="en-US" sz="1000" dirty="0">
                <a:solidFill>
                  <a:srgbClr val="3D2FF9"/>
                </a:solidFill>
                <a:sym typeface="+mn-ea"/>
              </a:rPr>
              <a:t>朊病毒蛋白（</a:t>
            </a:r>
            <a:r>
              <a:rPr lang="en-US" altLang="zh-CN" sz="1000" err="1">
                <a:solidFill>
                  <a:srgbClr val="3D2FF9"/>
                </a:solidFill>
                <a:sym typeface="+mn-ea"/>
              </a:rPr>
              <a:t>Prion</a:t>
            </a:r>
            <a:r>
              <a:rPr lang="en-US" altLang="zh-CN" sz="1000">
                <a:solidFill>
                  <a:srgbClr val="3D2FF9"/>
                </a:solidFill>
                <a:sym typeface="+mn-ea"/>
              </a:rPr>
              <a:t> Protein, </a:t>
            </a:r>
            <a:r>
              <a:rPr lang="en-US" altLang="zh-CN" sz="1000" err="1">
                <a:solidFill>
                  <a:srgbClr val="3D2FF9"/>
                </a:solidFill>
                <a:sym typeface="+mn-ea"/>
              </a:rPr>
              <a:t>PrP</a:t>
            </a:r>
            <a:r>
              <a:rPr lang="zh-CN" altLang="en-US" sz="1000" dirty="0">
                <a:solidFill>
                  <a:srgbClr val="3D2FF9"/>
                </a:solidFill>
                <a:sym typeface="+mn-ea"/>
              </a:rPr>
              <a:t>）</a:t>
            </a:r>
            <a:endParaRPr lang="zh-CN" altLang="en-US" sz="1000"/>
          </a:p>
        </p:txBody>
      </p:sp>
      <p:pic>
        <p:nvPicPr>
          <p:cNvPr id="44036" name="内容占位符 44035" descr="prion6"/>
          <p:cNvPicPr>
            <a:picLocks noChangeAspect="1"/>
          </p:cNvPicPr>
          <p:nvPr/>
        </p:nvPicPr>
        <p:blipFill>
          <a:blip r:embed="rId5">
            <a:lum contrast="-30000"/>
          </a:blip>
          <a:stretch>
            <a:fillRect/>
          </a:stretch>
        </p:blipFill>
        <p:spPr>
          <a:xfrm>
            <a:off x="8212347" y="0"/>
            <a:ext cx="4003562" cy="3774158"/>
          </a:xfrm>
          <a:prstGeom prst="rect">
            <a:avLst/>
          </a:prstGeom>
          <a:noFill/>
          <a:ln w="9525">
            <a:noFill/>
          </a:ln>
        </p:spPr>
      </p:pic>
      <p:sp>
        <p:nvSpPr>
          <p:cNvPr id="4" name="文本框 3"/>
          <p:cNvSpPr txBox="1"/>
          <p:nvPr/>
        </p:nvSpPr>
        <p:spPr>
          <a:xfrm>
            <a:off x="359585" y="2387194"/>
            <a:ext cx="3484245" cy="2306955"/>
          </a:xfrm>
          <a:prstGeom prst="rect">
            <a:avLst/>
          </a:prstGeom>
          <a:noFill/>
        </p:spPr>
        <p:txBody>
          <a:bodyPr wrap="square" rtlCol="0" anchor="t">
            <a:spAutoFit/>
          </a:bodyPr>
          <a:lstStyle/>
          <a:p>
            <a:pPr>
              <a:buNone/>
            </a:pPr>
            <a:r>
              <a:rPr lang="en-US" altLang="zh-CN"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        1996</a:t>
            </a:r>
            <a:r>
              <a:rPr lang="zh-CN" altLang="en-US"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年</a:t>
            </a:r>
            <a:r>
              <a:rPr lang="en-US" altLang="zh-CN"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3</a:t>
            </a:r>
            <a:r>
              <a:rPr lang="zh-CN" altLang="en-US"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月</a:t>
            </a:r>
            <a:r>
              <a:rPr lang="en-US" altLang="zh-CN"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20</a:t>
            </a:r>
            <a:r>
              <a:rPr lang="zh-CN" altLang="en-US"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日，英国政府宣布：困扰英伦三岛的疯牛病可能危害人类健康，使人感染致死性的克－雅氏（</a:t>
            </a:r>
            <a:r>
              <a:rPr lang="en-US" altLang="zh-CN"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C-JD</a:t>
            </a:r>
            <a:r>
              <a:rPr lang="zh-CN" altLang="en-US"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）病。世人从此谈“牛”色变。据报道，英国现在因为疯牛病每年要损失</a:t>
            </a:r>
            <a:r>
              <a:rPr lang="en-US" altLang="zh-CN"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7.8</a:t>
            </a:r>
            <a:r>
              <a:rPr lang="zh-CN" altLang="en-US"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亿英镑收入，如果加上农民补偿和失业救济，则可高达</a:t>
            </a:r>
            <a:r>
              <a:rPr lang="en-US" altLang="zh-CN"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20</a:t>
            </a:r>
            <a:r>
              <a:rPr lang="zh-CN" altLang="en-US" dirty="0">
                <a:solidFill>
                  <a:srgbClr val="3D2FF9"/>
                </a:solidFill>
                <a:latin typeface="华文楷体" panose="02010600040101010101" pitchFamily="2" charset="-122"/>
                <a:ea typeface="华文楷体" panose="02010600040101010101" pitchFamily="2" charset="-122"/>
                <a:cs typeface="华文楷体" panose="02010600040101010101" pitchFamily="2" charset="-122"/>
                <a:sym typeface="+mn-ea"/>
              </a:rPr>
              <a:t>兆英镑。</a:t>
            </a:r>
            <a:endParaRPr lang="zh-CN" altLang="en-US" dirty="0">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5" name="图片 4"/>
          <p:cNvPicPr>
            <a:picLocks noChangeAspect="1"/>
          </p:cNvPicPr>
          <p:nvPr/>
        </p:nvPicPr>
        <p:blipFill>
          <a:blip r:embed="rId6"/>
          <a:stretch>
            <a:fillRect/>
          </a:stretch>
        </p:blipFill>
        <p:spPr>
          <a:xfrm>
            <a:off x="4119596" y="3939169"/>
            <a:ext cx="3816985" cy="2691765"/>
          </a:xfrm>
          <a:prstGeom prst="rect">
            <a:avLst/>
          </a:prstGeom>
        </p:spPr>
      </p:pic>
    </p:spTree>
    <p:custDataLst>
      <p:tags r:id="rId1"/>
    </p:custData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800" b="1" dirty="0"/>
              <a:t>二、生物安全风险评估</a:t>
            </a:r>
          </a:p>
        </p:txBody>
      </p:sp>
      <p:pic>
        <p:nvPicPr>
          <p:cNvPr id="5" name="内容占位符 4"/>
          <p:cNvPicPr>
            <a:picLocks noGrp="1" noChangeAspect="1"/>
          </p:cNvPicPr>
          <p:nvPr>
            <p:ph idx="1"/>
          </p:nvPr>
        </p:nvPicPr>
        <p:blipFill>
          <a:blip r:embed="rId3"/>
          <a:srcRect r="1941"/>
          <a:stretch>
            <a:fillRect/>
          </a:stretch>
        </p:blipFill>
        <p:spPr>
          <a:xfrm>
            <a:off x="993141" y="2262188"/>
            <a:ext cx="2492375" cy="3597910"/>
          </a:xfrm>
          <a:prstGeom prst="rect">
            <a:avLst/>
          </a:prstGeom>
        </p:spPr>
      </p:pic>
      <p:pic>
        <p:nvPicPr>
          <p:cNvPr id="6" name="图片 5"/>
          <p:cNvPicPr>
            <a:picLocks noChangeAspect="1"/>
          </p:cNvPicPr>
          <p:nvPr/>
        </p:nvPicPr>
        <p:blipFill>
          <a:blip r:embed="rId4"/>
          <a:stretch>
            <a:fillRect/>
          </a:stretch>
        </p:blipFill>
        <p:spPr>
          <a:xfrm>
            <a:off x="9100918" y="408660"/>
            <a:ext cx="2044410" cy="2504402"/>
          </a:xfrm>
          <a:prstGeom prst="rect">
            <a:avLst/>
          </a:prstGeom>
        </p:spPr>
      </p:pic>
      <p:sp>
        <p:nvSpPr>
          <p:cNvPr id="7" name="文本框 6"/>
          <p:cNvSpPr txBox="1"/>
          <p:nvPr/>
        </p:nvSpPr>
        <p:spPr>
          <a:xfrm>
            <a:off x="8993399" y="3230146"/>
            <a:ext cx="2360401" cy="830997"/>
          </a:xfrm>
          <a:prstGeom prst="rect">
            <a:avLst/>
          </a:prstGeom>
          <a:noFill/>
        </p:spPr>
        <p:txBody>
          <a:bodyPr wrap="square" rtlCol="0" anchor="t">
            <a:spAutoFit/>
          </a:bodyPr>
          <a:lstStyle/>
          <a:p>
            <a:r>
              <a:rPr lang="zh-CN" altLang="en-US" sz="1200" dirty="0">
                <a:latin typeface="楷体" panose="02010609060101010101" pitchFamily="49" charset="-122"/>
                <a:ea typeface="楷体" panose="02010609060101010101" pitchFamily="49" charset="-122"/>
                <a:cs typeface="华文楷体" panose="02010600040101010101" pitchFamily="2" charset="-122"/>
              </a:rPr>
              <a:t>安东尼·吉登斯，吉登斯男爵(Anthony Giddens, Baron Giddens，</a:t>
            </a:r>
            <a:r>
              <a:rPr lang="zh-CN" altLang="en-US" sz="1200" dirty="0">
                <a:latin typeface="楷体" panose="02010609060101010101" pitchFamily="49" charset="-122"/>
                <a:ea typeface="楷体" panose="02010609060101010101" pitchFamily="49" charset="-122"/>
                <a:cs typeface="华文楷体" panose="02010600040101010101" pitchFamily="2" charset="-122"/>
              </a:rPr>
              <a:t>1938年-)</a:t>
            </a:r>
            <a:r>
              <a:rPr lang="zh-CN" altLang="en-US" sz="1200" dirty="0">
                <a:latin typeface="楷体" panose="02010609060101010101" pitchFamily="49" charset="-122"/>
                <a:ea typeface="楷体" panose="02010609060101010101" pitchFamily="49" charset="-122"/>
                <a:cs typeface="华文楷体" panose="02010600040101010101" pitchFamily="2" charset="-122"/>
              </a:rPr>
              <a:t>英国社会学家。</a:t>
            </a:r>
          </a:p>
        </p:txBody>
      </p:sp>
      <p:sp>
        <p:nvSpPr>
          <p:cNvPr id="8" name="文本框 7"/>
          <p:cNvSpPr txBox="1"/>
          <p:nvPr/>
        </p:nvSpPr>
        <p:spPr>
          <a:xfrm>
            <a:off x="838200" y="1516062"/>
            <a:ext cx="3907790" cy="460375"/>
          </a:xfrm>
          <a:prstGeom prst="rect">
            <a:avLst/>
          </a:prstGeom>
          <a:noFill/>
        </p:spPr>
        <p:txBody>
          <a:bodyPr wrap="square" rtlCol="0">
            <a:spAutoFit/>
          </a:bodyPr>
          <a:lstStyle/>
          <a:p>
            <a:r>
              <a:rPr lang="en-US" altLang="zh-CN" sz="2400" dirty="0"/>
              <a:t>1.</a:t>
            </a:r>
            <a:r>
              <a:rPr lang="zh-CN" altLang="en-US" sz="2400" dirty="0"/>
              <a:t>现代风险与</a:t>
            </a:r>
            <a:r>
              <a:rPr lang="en-US" altLang="zh-CN" sz="2400" dirty="0"/>
              <a:t>“</a:t>
            </a:r>
            <a:r>
              <a:rPr lang="zh-CN" altLang="en-US" sz="2400" dirty="0"/>
              <a:t>失控的世界</a:t>
            </a:r>
            <a:r>
              <a:rPr lang="en-US" altLang="zh-CN" sz="2400" dirty="0"/>
              <a:t>”</a:t>
            </a:r>
          </a:p>
        </p:txBody>
      </p:sp>
      <p:sp>
        <p:nvSpPr>
          <p:cNvPr id="3" name="文本框 2"/>
          <p:cNvSpPr txBox="1"/>
          <p:nvPr/>
        </p:nvSpPr>
        <p:spPr>
          <a:xfrm>
            <a:off x="3975210" y="2262188"/>
            <a:ext cx="3029439" cy="3750450"/>
          </a:xfrm>
          <a:prstGeom prst="rect">
            <a:avLst/>
          </a:prstGeom>
          <a:noFill/>
        </p:spPr>
        <p:txBody>
          <a:bodyPr wrap="square" rtlCol="0">
            <a:spAutoFit/>
          </a:bodyPr>
          <a:lstStyle/>
          <a:p>
            <a:pPr>
              <a:lnSpc>
                <a:spcPct val="150000"/>
              </a:lnSpc>
            </a:pPr>
            <a:r>
              <a:rPr lang="en-US" altLang="zh-CN" sz="1600" dirty="0">
                <a:latin typeface="华文楷体" panose="02010600040101010101" pitchFamily="2" charset="-122"/>
                <a:ea typeface="华文楷体" panose="02010600040101010101" pitchFamily="2" charset="-122"/>
              </a:rPr>
              <a:t>       </a:t>
            </a:r>
            <a:r>
              <a:rPr lang="zh-CN" altLang="en-US" sz="1600" dirty="0">
                <a:latin typeface="华文楷体" panose="02010600040101010101" pitchFamily="2" charset="-122"/>
                <a:ea typeface="华文楷体" panose="02010600040101010101" pitchFamily="2" charset="-122"/>
              </a:rPr>
              <a:t>工业化在为大多数社会成员提供物质空前丰富的生存环境的同时，也将全人类推向生态危机、核危机、疯牛病与</a:t>
            </a:r>
            <a:r>
              <a:rPr lang="en-US" altLang="zh-CN" sz="1600" dirty="0">
                <a:latin typeface="华文楷体" panose="02010600040101010101" pitchFamily="2" charset="-122"/>
                <a:ea typeface="华文楷体" panose="02010600040101010101" pitchFamily="2" charset="-122"/>
              </a:rPr>
              <a:t>SARS</a:t>
            </a:r>
            <a:r>
              <a:rPr lang="zh-CN" altLang="en-US" sz="1600" dirty="0">
                <a:latin typeface="华文楷体" panose="02010600040101010101" pitchFamily="2" charset="-122"/>
                <a:ea typeface="华文楷体" panose="02010600040101010101" pitchFamily="2" charset="-122"/>
              </a:rPr>
              <a:t>病毒的发难、以及传统价值观的崩塌引起的社会动荡等巨大风险的阴影之下。</a:t>
            </a:r>
          </a:p>
          <a:p>
            <a:pPr>
              <a:lnSpc>
                <a:spcPct val="150000"/>
              </a:lnSpc>
            </a:pPr>
            <a:r>
              <a:rPr lang="zh-CN" altLang="en-US" sz="1600" dirty="0">
                <a:latin typeface="华文楷体" panose="02010600040101010101" pitchFamily="2" charset="-122"/>
                <a:ea typeface="华文楷体" panose="02010600040101010101" pitchFamily="2" charset="-122"/>
              </a:rPr>
              <a:t>       现代社会成了一个</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失控的世界</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被贝克与吉登斯称作</a:t>
            </a:r>
            <a:r>
              <a:rPr lang="en-US" altLang="zh-CN" sz="1600" dirty="0">
                <a:latin typeface="华文楷体" panose="02010600040101010101" pitchFamily="2" charset="-122"/>
                <a:ea typeface="华文楷体" panose="02010600040101010101" pitchFamily="2" charset="-122"/>
              </a:rPr>
              <a:t>“</a:t>
            </a:r>
            <a:r>
              <a:rPr lang="zh-CN" altLang="en-US" sz="1600" dirty="0">
                <a:latin typeface="华文楷体" panose="02010600040101010101" pitchFamily="2" charset="-122"/>
                <a:ea typeface="华文楷体" panose="02010600040101010101" pitchFamily="2" charset="-122"/>
              </a:rPr>
              <a:t>风险社会</a:t>
            </a:r>
            <a:r>
              <a:rPr lang="en-US" altLang="zh-CN" sz="1600" dirty="0">
                <a:latin typeface="华文楷体" panose="02010600040101010101" pitchFamily="2" charset="-122"/>
                <a:ea typeface="华文楷体" panose="02010600040101010101" pitchFamily="2" charset="-122"/>
              </a:rPr>
              <a:t>”</a:t>
            </a:r>
          </a:p>
        </p:txBody>
      </p:sp>
    </p:spTree>
    <p:custDataLst>
      <p:tags r:id="rId1"/>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84567" y="528742"/>
            <a:ext cx="7886700" cy="575945"/>
          </a:xfrm>
        </p:spPr>
        <p:txBody>
          <a:bodyPr/>
          <a:lstStyle/>
          <a:p>
            <a:r>
              <a:rPr lang="zh-CN" altLang="en-US" sz="2000" b="1" dirty="0">
                <a:solidFill>
                  <a:srgbClr val="FF0000"/>
                </a:solidFill>
              </a:rPr>
              <a:t>风险社会理论</a:t>
            </a:r>
          </a:p>
        </p:txBody>
      </p:sp>
      <p:sp>
        <p:nvSpPr>
          <p:cNvPr id="3" name="内容占位符 2"/>
          <p:cNvSpPr>
            <a:spLocks noGrp="1"/>
          </p:cNvSpPr>
          <p:nvPr>
            <p:ph idx="1"/>
          </p:nvPr>
        </p:nvSpPr>
        <p:spPr>
          <a:xfrm>
            <a:off x="884567" y="1505697"/>
            <a:ext cx="5730495" cy="3037008"/>
          </a:xfrm>
        </p:spPr>
        <p:txBody>
          <a:bodyPr>
            <a:normAutofit fontScale="70000" lnSpcReduction="20000"/>
          </a:bodyPr>
          <a:lstStyle/>
          <a:p>
            <a:pPr>
              <a:lnSpc>
                <a:spcPct val="140000"/>
              </a:lnSpc>
              <a:spcBef>
                <a:spcPts val="700"/>
              </a:spcBef>
            </a:pPr>
            <a:r>
              <a:rPr lang="en-US" altLang="zh-CN" b="1" dirty="0">
                <a:latin typeface="华文楷体" panose="02010600040101010101" pitchFamily="2" charset="-122"/>
                <a:ea typeface="华文楷体" panose="02010600040101010101" pitchFamily="2" charset="-122"/>
                <a:cs typeface="华文楷体" panose="02010600040101010101" pitchFamily="2" charset="-122"/>
              </a:rPr>
              <a:t>1986</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年，贝克出版德文版《风险社会》一书，首次提出</a:t>
            </a:r>
            <a:r>
              <a:rPr lang="en-US" altLang="zh-CN" b="1"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风险社会</a:t>
            </a:r>
            <a:r>
              <a:rPr lang="en-US" altLang="zh-CN" b="1"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概念，指出人类社会的发展已经进入风险社会时期。</a:t>
            </a:r>
          </a:p>
          <a:p>
            <a:pPr>
              <a:lnSpc>
                <a:spcPct val="140000"/>
              </a:lnSpc>
              <a:spcBef>
                <a:spcPts val="700"/>
              </a:spcBef>
            </a:pPr>
            <a:endParaRPr lang="zh-CN" altLang="en-US" b="1" dirty="0">
              <a:latin typeface="华文楷体" panose="02010600040101010101" pitchFamily="2" charset="-122"/>
              <a:ea typeface="华文楷体" panose="02010600040101010101" pitchFamily="2" charset="-122"/>
              <a:cs typeface="华文楷体" panose="02010600040101010101" pitchFamily="2" charset="-122"/>
            </a:endParaRPr>
          </a:p>
          <a:p>
            <a:pPr>
              <a:lnSpc>
                <a:spcPct val="140000"/>
              </a:lnSpc>
              <a:spcBef>
                <a:spcPts val="700"/>
              </a:spcBef>
            </a:pPr>
            <a:r>
              <a:rPr lang="en-US" altLang="zh-CN" b="1" dirty="0">
                <a:latin typeface="华文楷体" panose="02010600040101010101" pitchFamily="2" charset="-122"/>
                <a:ea typeface="华文楷体" panose="02010600040101010101" pitchFamily="2" charset="-122"/>
                <a:cs typeface="华文楷体" panose="02010600040101010101" pitchFamily="2" charset="-122"/>
              </a:rPr>
              <a:t>1988</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年以来，安东尼</a:t>
            </a:r>
            <a:r>
              <a:rPr lang="en-US" altLang="zh-CN" b="1"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吉登斯出版《失控的世界：风险社会的肇始》等著作，继续将风险社会理论深化至全球风险社会</a:t>
            </a:r>
            <a:r>
              <a:rPr lang="zh-CN" altLang="en-US" b="1" dirty="0" smtClean="0">
                <a:latin typeface="华文楷体" panose="02010600040101010101" pitchFamily="2" charset="-122"/>
                <a:ea typeface="华文楷体" panose="02010600040101010101" pitchFamily="2" charset="-122"/>
                <a:cs typeface="华文楷体" panose="02010600040101010101" pitchFamily="2" charset="-122"/>
              </a:rPr>
              <a:t>理论</a:t>
            </a:r>
            <a:endParaRPr lang="zh-CN" altLang="en-US" b="1" dirty="0">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15300" y="236389"/>
            <a:ext cx="3064534" cy="2607141"/>
          </a:xfrm>
          <a:prstGeom prst="rect">
            <a:avLst/>
          </a:prstGeom>
        </p:spPr>
      </p:pic>
      <p:sp>
        <p:nvSpPr>
          <p:cNvPr id="5" name="文本框 4"/>
          <p:cNvSpPr txBox="1"/>
          <p:nvPr/>
        </p:nvSpPr>
        <p:spPr>
          <a:xfrm>
            <a:off x="8115300" y="3024201"/>
            <a:ext cx="2942187" cy="646331"/>
          </a:xfrm>
          <a:prstGeom prst="rect">
            <a:avLst/>
          </a:prstGeom>
          <a:noFill/>
        </p:spPr>
        <p:txBody>
          <a:bodyPr wrap="square" rtlCol="0">
            <a:spAutoFit/>
          </a:bodyPr>
          <a:lstStyle/>
          <a:p>
            <a:r>
              <a:rPr lang="zh-CN" altLang="en-US" sz="1200" dirty="0">
                <a:latin typeface="楷体" panose="02010609060101010101" pitchFamily="49" charset="-122"/>
                <a:ea typeface="楷体" panose="02010609060101010101" pitchFamily="49" charset="-122"/>
              </a:rPr>
              <a:t>乌尔里希</a:t>
            </a:r>
            <a:r>
              <a:rPr lang="en-US" altLang="zh-CN" sz="1200" dirty="0">
                <a:latin typeface="楷体" panose="02010609060101010101" pitchFamily="49" charset="-122"/>
                <a:ea typeface="楷体" panose="02010609060101010101" pitchFamily="49" charset="-122"/>
              </a:rPr>
              <a:t>·</a:t>
            </a:r>
            <a:r>
              <a:rPr lang="zh-CN" altLang="en-US" sz="1200" dirty="0">
                <a:latin typeface="楷体" panose="02010609060101010101" pitchFamily="49" charset="-122"/>
                <a:ea typeface="楷体" panose="02010609060101010101" pitchFamily="49" charset="-122"/>
              </a:rPr>
              <a:t>贝克</a:t>
            </a:r>
            <a:r>
              <a:rPr lang="en-US" altLang="zh-CN" sz="1200" dirty="0">
                <a:latin typeface="楷体" panose="02010609060101010101" pitchFamily="49" charset="-122"/>
                <a:ea typeface="楷体" panose="02010609060101010101" pitchFamily="49" charset="-122"/>
              </a:rPr>
              <a:t>(1944</a:t>
            </a:r>
            <a:r>
              <a:rPr lang="zh-CN" altLang="en-US" sz="1200" dirty="0">
                <a:latin typeface="楷体" panose="02010609060101010101" pitchFamily="49" charset="-122"/>
                <a:ea typeface="楷体" panose="02010609060101010101" pitchFamily="49" charset="-122"/>
              </a:rPr>
              <a:t>年</a:t>
            </a:r>
            <a:r>
              <a:rPr lang="en-US" altLang="zh-CN" sz="1200" dirty="0">
                <a:latin typeface="楷体" panose="02010609060101010101" pitchFamily="49" charset="-122"/>
                <a:ea typeface="楷体" panose="02010609060101010101" pitchFamily="49" charset="-122"/>
              </a:rPr>
              <a:t>-2015</a:t>
            </a:r>
            <a:r>
              <a:rPr lang="zh-CN" altLang="en-US" sz="1200" dirty="0">
                <a:latin typeface="楷体" panose="02010609060101010101" pitchFamily="49" charset="-122"/>
                <a:ea typeface="楷体" panose="02010609060101010101" pitchFamily="49" charset="-122"/>
              </a:rPr>
              <a:t>年</a:t>
            </a:r>
            <a:r>
              <a:rPr lang="en-US" altLang="zh-CN" sz="1200" dirty="0">
                <a:latin typeface="楷体" panose="02010609060101010101" pitchFamily="49" charset="-122"/>
                <a:ea typeface="楷体" panose="02010609060101010101" pitchFamily="49" charset="-122"/>
              </a:rPr>
              <a:t>)</a:t>
            </a:r>
            <a:r>
              <a:rPr lang="zh-CN" altLang="en-US" sz="1200" dirty="0">
                <a:latin typeface="楷体" panose="02010609060101010101" pitchFamily="49" charset="-122"/>
                <a:ea typeface="楷体" panose="02010609060101010101" pitchFamily="49" charset="-122"/>
              </a:rPr>
              <a:t>，德国著名社会学家，慕尼黑大学和伦敦政治经济学院社会学教授</a:t>
            </a:r>
          </a:p>
        </p:txBody>
      </p:sp>
      <p:sp>
        <p:nvSpPr>
          <p:cNvPr id="7" name="文本框 6"/>
          <p:cNvSpPr txBox="1"/>
          <p:nvPr/>
        </p:nvSpPr>
        <p:spPr>
          <a:xfrm>
            <a:off x="815804" y="4970373"/>
            <a:ext cx="10364030" cy="1015663"/>
          </a:xfrm>
          <a:prstGeom prst="rect">
            <a:avLst/>
          </a:prstGeom>
          <a:noFill/>
        </p:spPr>
        <p:txBody>
          <a:bodyPr wrap="square" rtlCol="0">
            <a:spAutoFit/>
          </a:bodyPr>
          <a:lstStyle/>
          <a:p>
            <a:pPr marL="285750" indent="-285750">
              <a:buSzPct val="50000"/>
              <a:buFont typeface="Wingdings" panose="05000000000000000000" pitchFamily="2" charset="2"/>
              <a:buChar char="l"/>
            </a:pPr>
            <a:r>
              <a:rPr lang="zh-CN" altLang="en-US" sz="2000" b="1" dirty="0">
                <a:latin typeface="华文楷体" panose="02010600040101010101" pitchFamily="2" charset="-122"/>
                <a:ea typeface="华文楷体" panose="02010600040101010101" pitchFamily="2" charset="-122"/>
                <a:cs typeface="华文楷体" panose="02010600040101010101" pitchFamily="2" charset="-122"/>
              </a:rPr>
              <a:t>风险社会理论的核心内容主要包括：对风险的认识、风险社会的成因分析、风险治理以及面对风险所应采取的态度。</a:t>
            </a:r>
          </a:p>
          <a:p>
            <a:endParaRPr lang="zh-CN" altLang="en-US" sz="2000" dirty="0"/>
          </a:p>
        </p:txBody>
      </p:sp>
    </p:spTree>
    <p:custDataLst>
      <p:tags r:id="rId1"/>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947285" y="365125"/>
            <a:ext cx="2272030" cy="1325880"/>
          </a:xfrm>
        </p:spPr>
        <p:txBody>
          <a:bodyPr/>
          <a:lstStyle/>
          <a:p>
            <a:r>
              <a:rPr lang="en-US" altLang="zh-CN"/>
              <a:t>    </a:t>
            </a:r>
            <a:r>
              <a:rPr lang="zh-CN" altLang="en-US"/>
              <a:t>目  录</a:t>
            </a:r>
          </a:p>
        </p:txBody>
      </p:sp>
      <p:sp>
        <p:nvSpPr>
          <p:cNvPr id="3" name="内容占位符 2"/>
          <p:cNvSpPr>
            <a:spLocks noGrp="1"/>
          </p:cNvSpPr>
          <p:nvPr>
            <p:ph idx="1"/>
          </p:nvPr>
        </p:nvSpPr>
        <p:spPr>
          <a:xfrm>
            <a:off x="4275514" y="2029864"/>
            <a:ext cx="4923501" cy="3329940"/>
          </a:xfrm>
        </p:spPr>
        <p:txBody>
          <a:bodyPr>
            <a:noAutofit/>
          </a:bodyPr>
          <a:lstStyle/>
          <a:p>
            <a:pPr marL="400050" indent="-400050">
              <a:buFont typeface="+mj-ea"/>
              <a:buAutoNum type="ea1JpnChsDbPeriod"/>
            </a:pPr>
            <a:r>
              <a:rPr lang="zh-CN" altLang="en-US" sz="2800" dirty="0"/>
              <a:t>生物安全是什么？</a:t>
            </a:r>
          </a:p>
          <a:p>
            <a:pPr marL="400050" indent="-400050">
              <a:buFont typeface="+mj-ea"/>
              <a:buAutoNum type="ea1JpnChsDbPeriod"/>
            </a:pPr>
            <a:endParaRPr lang="zh-CN" altLang="en-US" sz="2800" dirty="0"/>
          </a:p>
          <a:p>
            <a:pPr marL="400050" indent="-400050">
              <a:buFont typeface="+mj-ea"/>
              <a:buAutoNum type="ea1JpnChsDbPeriod"/>
            </a:pPr>
            <a:r>
              <a:rPr lang="zh-CN" altLang="en-US" sz="2800" dirty="0"/>
              <a:t>生物安全风险评估</a:t>
            </a:r>
          </a:p>
          <a:p>
            <a:pPr marL="400050" indent="-400050">
              <a:buFont typeface="+mj-ea"/>
              <a:buAutoNum type="ea1JpnChsDbPeriod"/>
            </a:pPr>
            <a:endParaRPr lang="zh-CN" altLang="en-US" sz="2800" dirty="0"/>
          </a:p>
          <a:p>
            <a:pPr marL="400050" indent="-400050">
              <a:buFont typeface="+mj-ea"/>
              <a:buAutoNum type="ea1JpnChsDbPeriod"/>
            </a:pPr>
            <a:r>
              <a:rPr lang="zh-CN" altLang="en-US" sz="2800" dirty="0"/>
              <a:t>生物安全发展史</a:t>
            </a:r>
          </a:p>
        </p:txBody>
      </p:sp>
    </p:spTree>
    <p:custDataLst>
      <p:tags r:id="rId1"/>
    </p:custData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83411" y="828136"/>
            <a:ext cx="10394831" cy="5254825"/>
          </a:xfrm>
        </p:spPr>
        <p:txBody>
          <a:bodyPr>
            <a:normAutofit fontScale="77500" lnSpcReduction="20000"/>
          </a:bodyPr>
          <a:lstStyle/>
          <a:p>
            <a:pPr marL="0" indent="0">
              <a:lnSpc>
                <a:spcPct val="150000"/>
              </a:lnSpc>
              <a:buNone/>
            </a:pPr>
            <a:r>
              <a:rPr lang="zh-CN" altLang="en-US" dirty="0">
                <a:solidFill>
                  <a:srgbClr val="FF0000"/>
                </a:solidFill>
              </a:rPr>
              <a:t>风险的含义</a:t>
            </a:r>
            <a:r>
              <a:rPr lang="zh-CN" altLang="en-US" dirty="0">
                <a:solidFill>
                  <a:schemeClr val="tx1"/>
                </a:solidFill>
              </a:rPr>
              <a:t>（贝克）</a:t>
            </a:r>
            <a:endParaRPr lang="zh-CN" altLang="en-US" dirty="0"/>
          </a:p>
          <a:p>
            <a:pPr>
              <a:lnSpc>
                <a:spcPct val="150000"/>
              </a:lnSpc>
            </a:pPr>
            <a:r>
              <a:rPr lang="zh-CN" altLang="en-US" b="1" dirty="0" smtClean="0">
                <a:latin typeface="华文楷体" panose="02010600040101010101" pitchFamily="2" charset="-122"/>
                <a:ea typeface="华文楷体" panose="02010600040101010101" pitchFamily="2" charset="-122"/>
                <a:cs typeface="华文楷体" panose="02010600040101010101" pitchFamily="2" charset="-122"/>
              </a:rPr>
              <a:t>是</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一个</a:t>
            </a:r>
            <a:r>
              <a:rPr lang="en-US" altLang="zh-CN" b="1"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很现代的</a:t>
            </a:r>
            <a:r>
              <a:rPr lang="en-US" altLang="zh-CN" b="1"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概念，风险的</a:t>
            </a:r>
            <a:r>
              <a:rPr lang="zh-CN" altLang="en-US" b="1" u="sng" dirty="0">
                <a:latin typeface="华文楷体" panose="02010600040101010101" pitchFamily="2" charset="-122"/>
                <a:ea typeface="华文楷体" panose="02010600040101010101" pitchFamily="2" charset="-122"/>
                <a:cs typeface="华文楷体" panose="02010600040101010101" pitchFamily="2" charset="-122"/>
              </a:rPr>
              <a:t>现代特性</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来源于人对风险问题做出决定的能力的出现</a:t>
            </a:r>
            <a:r>
              <a:rPr lang="zh-CN" altLang="en-US" b="1" dirty="0" smtClean="0">
                <a:latin typeface="华文楷体" panose="02010600040101010101" pitchFamily="2" charset="-122"/>
                <a:ea typeface="华文楷体" panose="02010600040101010101" pitchFamily="2" charset="-122"/>
                <a:cs typeface="华文楷体" panose="02010600040101010101" pitchFamily="2" charset="-122"/>
              </a:rPr>
              <a:t>。</a:t>
            </a:r>
            <a:endParaRPr lang="en-US" altLang="zh-CN" b="1" dirty="0" smtClean="0">
              <a:latin typeface="华文楷体" panose="02010600040101010101" pitchFamily="2" charset="-122"/>
              <a:ea typeface="华文楷体" panose="02010600040101010101" pitchFamily="2" charset="-122"/>
              <a:cs typeface="华文楷体" panose="02010600040101010101" pitchFamily="2" charset="-122"/>
            </a:endParaRPr>
          </a:p>
          <a:p>
            <a:pPr>
              <a:lnSpc>
                <a:spcPct val="150000"/>
              </a:lnSpc>
            </a:pPr>
            <a:endParaRPr lang="zh-CN" altLang="en-US" b="1" dirty="0">
              <a:latin typeface="华文楷体" panose="02010600040101010101" pitchFamily="2" charset="-122"/>
              <a:ea typeface="华文楷体" panose="02010600040101010101" pitchFamily="2" charset="-122"/>
              <a:cs typeface="华文楷体" panose="02010600040101010101" pitchFamily="2" charset="-122"/>
            </a:endParaRPr>
          </a:p>
          <a:p>
            <a:pPr>
              <a:lnSpc>
                <a:spcPct val="150000"/>
              </a:lnSpc>
            </a:pPr>
            <a:r>
              <a:rPr lang="zh-CN" altLang="en-US" b="1" dirty="0" smtClean="0">
                <a:latin typeface="华文楷体" panose="02010600040101010101" pitchFamily="2" charset="-122"/>
                <a:ea typeface="华文楷体" panose="02010600040101010101" pitchFamily="2" charset="-122"/>
                <a:cs typeface="华文楷体" panose="02010600040101010101" pitchFamily="2" charset="-122"/>
              </a:rPr>
              <a:t>意识</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到人的决定可以改变种种威胁带来的后果</a:t>
            </a:r>
            <a:r>
              <a:rPr lang="zh-CN" altLang="en-US" b="1" dirty="0" smtClean="0">
                <a:latin typeface="华文楷体" panose="02010600040101010101" pitchFamily="2" charset="-122"/>
                <a:ea typeface="华文楷体" panose="02010600040101010101" pitchFamily="2" charset="-122"/>
                <a:cs typeface="华文楷体" panose="02010600040101010101" pitchFamily="2" charset="-122"/>
              </a:rPr>
              <a:t>之前，</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自然界给予的</a:t>
            </a:r>
            <a:r>
              <a:rPr lang="zh-CN" altLang="en-US" b="1" u="sng" dirty="0" smtClean="0">
                <a:latin typeface="华文楷体" panose="02010600040101010101" pitchFamily="2" charset="-122"/>
                <a:ea typeface="华文楷体" panose="02010600040101010101" pitchFamily="2" charset="-122"/>
                <a:cs typeface="华文楷体" panose="02010600040101010101" pitchFamily="2" charset="-122"/>
              </a:rPr>
              <a:t>威胁</a:t>
            </a:r>
            <a:r>
              <a:rPr lang="zh-CN" altLang="en-US" b="1" dirty="0" smtClean="0">
                <a:latin typeface="华文楷体" panose="02010600040101010101" pitchFamily="2" charset="-122"/>
                <a:ea typeface="华文楷体" panose="02010600040101010101" pitchFamily="2" charset="-122"/>
                <a:cs typeface="华文楷体" panose="02010600040101010101" pitchFamily="2" charset="-122"/>
              </a:rPr>
              <a:t>，称之为</a:t>
            </a:r>
            <a:r>
              <a:rPr lang="en-US" altLang="zh-CN" b="1"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危险</a:t>
            </a:r>
            <a:r>
              <a:rPr lang="en-US" altLang="zh-CN" b="1"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b="1" dirty="0" smtClean="0">
                <a:latin typeface="华文楷体" panose="02010600040101010101" pitchFamily="2" charset="-122"/>
                <a:ea typeface="华文楷体" panose="02010600040101010101" pitchFamily="2" charset="-122"/>
                <a:cs typeface="华文楷体" panose="02010600040101010101" pitchFamily="2" charset="-122"/>
              </a:rPr>
              <a:t>。</a:t>
            </a:r>
            <a:endParaRPr lang="en-US" altLang="zh-CN" b="1" dirty="0" smtClean="0">
              <a:latin typeface="华文楷体" panose="02010600040101010101" pitchFamily="2" charset="-122"/>
              <a:ea typeface="华文楷体" panose="02010600040101010101" pitchFamily="2" charset="-122"/>
              <a:cs typeface="华文楷体" panose="02010600040101010101" pitchFamily="2" charset="-122"/>
            </a:endParaRPr>
          </a:p>
          <a:p>
            <a:pPr>
              <a:lnSpc>
                <a:spcPct val="150000"/>
              </a:lnSpc>
            </a:pPr>
            <a:endParaRPr lang="zh-CN" altLang="en-US" b="1" dirty="0">
              <a:latin typeface="华文楷体" panose="02010600040101010101" pitchFamily="2" charset="-122"/>
              <a:ea typeface="华文楷体" panose="02010600040101010101" pitchFamily="2" charset="-122"/>
              <a:cs typeface="华文楷体" panose="02010600040101010101" pitchFamily="2" charset="-122"/>
            </a:endParaRPr>
          </a:p>
          <a:p>
            <a:pPr>
              <a:lnSpc>
                <a:spcPct val="150000"/>
              </a:lnSpc>
            </a:pPr>
            <a:r>
              <a:rPr lang="zh-CN" altLang="en-US" b="1" dirty="0" smtClean="0">
                <a:latin typeface="华文楷体" panose="02010600040101010101" pitchFamily="2" charset="-122"/>
                <a:ea typeface="华文楷体" panose="02010600040101010101" pitchFamily="2" charset="-122"/>
                <a:cs typeface="华文楷体" panose="02010600040101010101" pitchFamily="2" charset="-122"/>
              </a:rPr>
              <a:t>风险</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的概念表明，人们创造了一种文明，以便使自己的决定将会造成的不可预见的后果具备</a:t>
            </a:r>
            <a:r>
              <a:rPr lang="zh-CN" altLang="en-US" b="1" u="sng" dirty="0">
                <a:latin typeface="华文楷体" panose="02010600040101010101" pitchFamily="2" charset="-122"/>
                <a:ea typeface="华文楷体" panose="02010600040101010101" pitchFamily="2" charset="-122"/>
                <a:cs typeface="华文楷体" panose="02010600040101010101" pitchFamily="2" charset="-122"/>
              </a:rPr>
              <a:t>可预见性</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，从而</a:t>
            </a:r>
            <a:r>
              <a:rPr lang="zh-CN" altLang="en-US" b="1" u="sng" dirty="0">
                <a:latin typeface="华文楷体" panose="02010600040101010101" pitchFamily="2" charset="-122"/>
                <a:ea typeface="华文楷体" panose="02010600040101010101" pitchFamily="2" charset="-122"/>
                <a:cs typeface="华文楷体" panose="02010600040101010101" pitchFamily="2" charset="-122"/>
              </a:rPr>
              <a:t>控制</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不可控制的事情，通过有意采取的</a:t>
            </a:r>
            <a:r>
              <a:rPr lang="zh-CN" altLang="en-US" b="1" u="sng" dirty="0">
                <a:latin typeface="华文楷体" panose="02010600040101010101" pitchFamily="2" charset="-122"/>
                <a:ea typeface="华文楷体" panose="02010600040101010101" pitchFamily="2" charset="-122"/>
                <a:cs typeface="华文楷体" panose="02010600040101010101" pitchFamily="2" charset="-122"/>
              </a:rPr>
              <a:t>预防性行动及相应的制度化的措施</a:t>
            </a:r>
            <a:r>
              <a:rPr lang="zh-CN" altLang="en-US" b="1" dirty="0">
                <a:latin typeface="华文楷体" panose="02010600040101010101" pitchFamily="2" charset="-122"/>
                <a:ea typeface="华文楷体" panose="02010600040101010101" pitchFamily="2" charset="-122"/>
                <a:cs typeface="华文楷体" panose="02010600040101010101" pitchFamily="2" charset="-122"/>
              </a:rPr>
              <a:t>战胜种种副作用</a:t>
            </a:r>
            <a:r>
              <a:rPr lang="zh-CN" altLang="en-US" b="1" dirty="0" smtClean="0">
                <a:latin typeface="华文楷体" panose="02010600040101010101" pitchFamily="2" charset="-122"/>
                <a:ea typeface="华文楷体" panose="02010600040101010101" pitchFamily="2" charset="-122"/>
                <a:cs typeface="华文楷体" panose="02010600040101010101" pitchFamily="2" charset="-122"/>
              </a:rPr>
              <a:t>。</a:t>
            </a:r>
            <a:r>
              <a:rPr lang="zh-CN" altLang="en-US" dirty="0" smtClean="0"/>
              <a:t>      </a:t>
            </a:r>
            <a:endParaRPr lang="zh-CN" altLang="en-US" dirty="0"/>
          </a:p>
        </p:txBody>
      </p:sp>
    </p:spTree>
    <p:custDataLst>
      <p:tags r:id="rId1"/>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621102" y="431322"/>
            <a:ext cx="11007306" cy="3088256"/>
          </a:xfrm>
        </p:spPr>
        <p:txBody>
          <a:bodyPr>
            <a:normAutofit/>
          </a:bodyPr>
          <a:lstStyle/>
          <a:p>
            <a:pPr marL="0" indent="0">
              <a:buNone/>
            </a:pPr>
            <a:r>
              <a:rPr lang="zh-CN" altLang="en-US" sz="2000" dirty="0">
                <a:solidFill>
                  <a:srgbClr val="FF0000"/>
                </a:solidFill>
              </a:rPr>
              <a:t>可计算的风险与保险</a:t>
            </a:r>
            <a:endParaRPr lang="zh-CN" altLang="en-US" sz="2000" dirty="0"/>
          </a:p>
          <a:p>
            <a:endParaRPr lang="zh-CN" altLang="en-US" sz="2000" dirty="0"/>
          </a:p>
          <a:p>
            <a:r>
              <a:rPr lang="zh-CN" altLang="en-US" sz="2000" dirty="0"/>
              <a:t>保险之可行是建立在风险可计算的基础之上，</a:t>
            </a:r>
          </a:p>
          <a:p>
            <a:r>
              <a:rPr lang="zh-CN" altLang="en-US" sz="2000" dirty="0"/>
              <a:t>即风险受体中的每个个体均有相同的风险几率，并且进行计算的风险不能夹杂主观上的影响。</a:t>
            </a:r>
          </a:p>
          <a:p>
            <a:endParaRPr lang="zh-CN" altLang="en-US" sz="2000" dirty="0"/>
          </a:p>
          <a:p>
            <a:r>
              <a:rPr lang="zh-CN" altLang="en-US" sz="2000" dirty="0"/>
              <a:t>人们通过对现在的风险分析，预测未来的灾难，制定出预防预警、事故赔偿、善后处理等一系列预案，从而将风险和损失降低到最小限度。</a:t>
            </a:r>
          </a:p>
          <a:p>
            <a:endParaRPr lang="zh-CN" altLang="en-US" sz="2000" dirty="0"/>
          </a:p>
          <a:p>
            <a:endParaRPr lang="zh-CN" altLang="en-US" sz="2000" dirty="0"/>
          </a:p>
          <a:p>
            <a:endParaRPr lang="zh-CN" altLang="en-US" sz="2000" dirty="0"/>
          </a:p>
        </p:txBody>
      </p:sp>
      <p:pic>
        <p:nvPicPr>
          <p:cNvPr id="4" name="图片 3"/>
          <p:cNvPicPr>
            <a:picLocks noChangeAspect="1"/>
          </p:cNvPicPr>
          <p:nvPr/>
        </p:nvPicPr>
        <p:blipFill>
          <a:blip r:embed="rId3"/>
          <a:stretch>
            <a:fillRect/>
          </a:stretch>
        </p:blipFill>
        <p:spPr>
          <a:xfrm>
            <a:off x="875487" y="3350332"/>
            <a:ext cx="3567118" cy="2954055"/>
          </a:xfrm>
          <a:prstGeom prst="rect">
            <a:avLst/>
          </a:prstGeom>
        </p:spPr>
      </p:pic>
      <p:sp>
        <p:nvSpPr>
          <p:cNvPr id="6" name="文本框 5"/>
          <p:cNvSpPr txBox="1"/>
          <p:nvPr/>
        </p:nvSpPr>
        <p:spPr>
          <a:xfrm>
            <a:off x="5573419" y="3811696"/>
            <a:ext cx="5822074" cy="2031325"/>
          </a:xfrm>
          <a:prstGeom prst="rect">
            <a:avLst/>
          </a:prstGeom>
          <a:noFill/>
        </p:spPr>
        <p:txBody>
          <a:bodyPr wrap="square" rtlCol="0" anchor="t">
            <a:spAutoFit/>
          </a:bodyPr>
          <a:lstStyle/>
          <a:p>
            <a:r>
              <a:rPr lang="zh-CN" altLang="en-US" sz="1400" b="1" dirty="0">
                <a:latin typeface="华文楷体" panose="02010600040101010101" pitchFamily="2" charset="-122"/>
                <a:ea typeface="华文楷体" panose="02010600040101010101" pitchFamily="2" charset="-122"/>
                <a:cs typeface="华文楷体" panose="02010600040101010101" pitchFamily="2" charset="-122"/>
              </a:rPr>
              <a:t>最早的保单</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来自于1347年10月23日，在这天，意大利商船“圣·科勒拉”号要运送一批贵重的货物由热那亚到马乔卡。这段航程虽然距离不远但极度危险，极有可能遇到地中海的飓风和海上的暗礁。圣·科勒拉”号的船长不想冒这么大的风险，但又不愿意失去这一笔大买卖。这时，在朋友的建议下，他找到了</a:t>
            </a:r>
            <a:r>
              <a:rPr lang="zh-CN" altLang="en-US" sz="1400" u="sng" dirty="0">
                <a:latin typeface="华文楷体" panose="02010600040101010101" pitchFamily="2" charset="-122"/>
                <a:ea typeface="华文楷体" panose="02010600040101010101" pitchFamily="2" charset="-122"/>
                <a:cs typeface="华文楷体" panose="02010600040101010101" pitchFamily="2" charset="-122"/>
              </a:rPr>
              <a:t>意大利商人乔治·勒克维伦</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说明情况后，双方约定，船长先存一些钱在勒克维伦那里，如果6个月内“圣·科勒拉”号顺利抵达马乔卡，那么这笔钱就归勒克维伦所有，否则勒克维伦将承担船上货物的损失。这样的协议在今天看来就是一份真正的保险，这也成为了现代商业保险的起源。</a:t>
            </a:r>
          </a:p>
        </p:txBody>
      </p:sp>
      <p:sp>
        <p:nvSpPr>
          <p:cNvPr id="7" name="文本框 6"/>
          <p:cNvSpPr txBox="1"/>
          <p:nvPr/>
        </p:nvSpPr>
        <p:spPr>
          <a:xfrm>
            <a:off x="1459374" y="6459123"/>
            <a:ext cx="1858010" cy="245110"/>
          </a:xfrm>
          <a:prstGeom prst="rect">
            <a:avLst/>
          </a:prstGeom>
          <a:noFill/>
        </p:spPr>
        <p:txBody>
          <a:bodyPr wrap="square" rtlCol="0">
            <a:spAutoFit/>
          </a:bodyPr>
          <a:lstStyle/>
          <a:p>
            <a:r>
              <a:rPr lang="zh-CN" altLang="en-US" sz="1000" b="1" dirty="0">
                <a:latin typeface="华文楷体" panose="02010600040101010101" pitchFamily="2" charset="-122"/>
                <a:ea typeface="华文楷体" panose="02010600040101010101" pitchFamily="2" charset="-122"/>
              </a:rPr>
              <a:t>哥伦布见西班牙女王伊莎贝拉</a:t>
            </a:r>
          </a:p>
        </p:txBody>
      </p:sp>
    </p:spTree>
    <p:custDataLst>
      <p:tags r:id="rId1"/>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41871" y="603848"/>
            <a:ext cx="10541479" cy="5391509"/>
          </a:xfrm>
        </p:spPr>
        <p:txBody>
          <a:bodyPr>
            <a:noAutofit/>
          </a:bodyPr>
          <a:lstStyle/>
          <a:p>
            <a:pPr marL="0" indent="0">
              <a:lnSpc>
                <a:spcPct val="160000"/>
              </a:lnSpc>
              <a:buNone/>
            </a:pPr>
            <a:r>
              <a:rPr lang="zh-CN" altLang="en-US" sz="2000" dirty="0">
                <a:solidFill>
                  <a:srgbClr val="FF0000"/>
                </a:solidFill>
              </a:rPr>
              <a:t>不可计算的风险与全球复合治理</a:t>
            </a:r>
            <a:endParaRPr lang="zh-CN" altLang="en-US" sz="2000" dirty="0"/>
          </a:p>
          <a:p>
            <a:pPr>
              <a:lnSpc>
                <a:spcPct val="160000"/>
              </a:lnSpc>
            </a:pPr>
            <a:r>
              <a:rPr lang="zh-CN" altLang="en-US" sz="2000" dirty="0" smtClean="0"/>
              <a:t>工业社会</a:t>
            </a:r>
            <a:r>
              <a:rPr lang="zh-CN" altLang="en-US" sz="2000" dirty="0"/>
              <a:t>晚期的现代风险（生态危机、核风险、化学产品风险与生物技术风险），令人无从防范。对于这些</a:t>
            </a:r>
            <a:r>
              <a:rPr lang="zh-CN" altLang="en-US" sz="2000" u="sng" dirty="0"/>
              <a:t>高技术风险目前还</a:t>
            </a:r>
            <a:r>
              <a:rPr lang="zh-CN" altLang="en-US" sz="2000" u="sng" dirty="0">
                <a:solidFill>
                  <a:srgbClr val="FF0000"/>
                </a:solidFill>
              </a:rPr>
              <a:t>没有</a:t>
            </a:r>
            <a:r>
              <a:rPr lang="zh-CN" altLang="en-US" sz="2000" u="sng" dirty="0"/>
              <a:t>任何一种社会机制及社会秩序能够对其</a:t>
            </a:r>
            <a:r>
              <a:rPr lang="zh-CN" altLang="en-US" sz="2000" u="sng" dirty="0">
                <a:solidFill>
                  <a:srgbClr val="FF0000"/>
                </a:solidFill>
              </a:rPr>
              <a:t>补救和善后</a:t>
            </a:r>
            <a:r>
              <a:rPr lang="zh-CN" altLang="en-US" sz="2000" dirty="0"/>
              <a:t>。</a:t>
            </a:r>
          </a:p>
          <a:p>
            <a:pPr>
              <a:lnSpc>
                <a:spcPct val="160000"/>
              </a:lnSpc>
            </a:pPr>
            <a:r>
              <a:rPr lang="zh-CN" altLang="en-US" sz="2000" dirty="0" smtClean="0"/>
              <a:t>首先</a:t>
            </a:r>
            <a:r>
              <a:rPr lang="zh-CN" altLang="en-US" sz="2000" dirty="0"/>
              <a:t>，后果持续不断，受众不可计数，损害无法弥补。其次，风险不可估计，风险计算在这里失去了它最重要的作用。</a:t>
            </a:r>
          </a:p>
          <a:p>
            <a:pPr>
              <a:lnSpc>
                <a:spcPct val="160000"/>
              </a:lnSpc>
            </a:pPr>
            <a:r>
              <a:rPr lang="zh-CN" altLang="en-US" sz="2000" dirty="0" smtClean="0"/>
              <a:t>既然</a:t>
            </a:r>
            <a:r>
              <a:rPr lang="zh-CN" altLang="en-US" sz="2000" dirty="0"/>
              <a:t>风险无法进行计算，当然就无法以保险形式对其补救。</a:t>
            </a:r>
          </a:p>
          <a:p>
            <a:pPr>
              <a:lnSpc>
                <a:spcPct val="160000"/>
              </a:lnSpc>
            </a:pPr>
            <a:r>
              <a:rPr lang="zh-CN" altLang="en-US" sz="2000" dirty="0" smtClean="0"/>
              <a:t>最终</a:t>
            </a:r>
            <a:r>
              <a:rPr lang="zh-CN" altLang="en-US" sz="2000" dirty="0"/>
              <a:t>使</a:t>
            </a:r>
            <a:r>
              <a:rPr lang="zh-CN" altLang="en-US" sz="2000" dirty="0">
                <a:solidFill>
                  <a:srgbClr val="FF0000"/>
                </a:solidFill>
              </a:rPr>
              <a:t>风险的管理</a:t>
            </a:r>
            <a:r>
              <a:rPr lang="zh-CN" altLang="en-US" sz="2000" dirty="0"/>
              <a:t>成为一项包括</a:t>
            </a:r>
            <a:r>
              <a:rPr lang="zh-CN" altLang="en-US" sz="2000" u="sng" dirty="0"/>
              <a:t>科学技术专家、政府决策者、社会科学家以及社会公众</a:t>
            </a:r>
            <a:r>
              <a:rPr lang="zh-CN" altLang="en-US" sz="2000" dirty="0"/>
              <a:t>在内的</a:t>
            </a:r>
            <a:r>
              <a:rPr lang="zh-CN" altLang="en-US" sz="2000" dirty="0">
                <a:solidFill>
                  <a:srgbClr val="FF0000"/>
                </a:solidFill>
              </a:rPr>
              <a:t>综合系统工程</a:t>
            </a:r>
            <a:r>
              <a:rPr lang="zh-CN" altLang="en-US" sz="2000" dirty="0"/>
              <a:t>。</a:t>
            </a:r>
          </a:p>
        </p:txBody>
      </p:sp>
    </p:spTree>
    <p:custDataLst>
      <p:tags r:id="rId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96435" y="736072"/>
            <a:ext cx="4466563" cy="705485"/>
          </a:xfrm>
        </p:spPr>
        <p:txBody>
          <a:bodyPr/>
          <a:lstStyle/>
          <a:p>
            <a:r>
              <a:rPr lang="en-US" altLang="zh-CN" sz="2400" b="1" dirty="0"/>
              <a:t>2.</a:t>
            </a:r>
            <a:r>
              <a:rPr lang="zh-CN" altLang="en-US" sz="2400" b="1" dirty="0"/>
              <a:t>生物安全风险预防原则</a:t>
            </a:r>
          </a:p>
        </p:txBody>
      </p:sp>
      <p:sp>
        <p:nvSpPr>
          <p:cNvPr id="3" name="内容占位符 2"/>
          <p:cNvSpPr>
            <a:spLocks noGrp="1"/>
          </p:cNvSpPr>
          <p:nvPr>
            <p:ph idx="1"/>
          </p:nvPr>
        </p:nvSpPr>
        <p:spPr>
          <a:xfrm>
            <a:off x="927745" y="2269707"/>
            <a:ext cx="5454310" cy="718647"/>
          </a:xfrm>
        </p:spPr>
        <p:txBody>
          <a:bodyPr>
            <a:normAutofit/>
          </a:bodyPr>
          <a:lstStyle/>
          <a:p>
            <a:pPr>
              <a:lnSpc>
                <a:spcPct val="100000"/>
              </a:lnSpc>
            </a:pPr>
            <a:r>
              <a:rPr lang="zh-CN" altLang="en-US" sz="2000" dirty="0">
                <a:latin typeface="华文楷体" panose="02010600040101010101" pitchFamily="2" charset="-122"/>
                <a:ea typeface="华文楷体" panose="02010600040101010101" pitchFamily="2" charset="-122"/>
                <a:cs typeface="华文楷体" panose="02010600040101010101" pitchFamily="2" charset="-122"/>
              </a:rPr>
              <a:t>《卡塔赫纳生物安全议定书》明确将</a:t>
            </a:r>
            <a:r>
              <a:rPr lang="en-US" altLang="zh-CN" sz="2000"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cs typeface="华文楷体" panose="02010600040101010101" pitchFamily="2" charset="-122"/>
              </a:rPr>
              <a:t>风险预防</a:t>
            </a:r>
            <a:r>
              <a:rPr lang="en-US" altLang="zh-CN" sz="2000"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cs typeface="华文楷体" panose="02010600040101010101" pitchFamily="2" charset="-122"/>
              </a:rPr>
              <a:t>确定为国际生物安全的一项基本原则</a:t>
            </a:r>
            <a:r>
              <a:rPr lang="zh-CN" altLang="en-US" sz="2000" dirty="0">
                <a:latin typeface="华文楷体" panose="02010600040101010101" pitchFamily="2" charset="-122"/>
                <a:ea typeface="华文楷体" panose="02010600040101010101" pitchFamily="2" charset="-122"/>
                <a:cs typeface="华文楷体" panose="02010600040101010101" pitchFamily="2" charset="-122"/>
              </a:rPr>
              <a:t>。</a:t>
            </a:r>
            <a:endParaRPr lang="zh-CN" altLang="en-US" sz="2000" dirty="0">
              <a:latin typeface="华文楷体" panose="02010600040101010101" pitchFamily="2" charset="-122"/>
              <a:ea typeface="华文楷体" panose="02010600040101010101" pitchFamily="2" charset="-122"/>
              <a:cs typeface="华文楷体" panose="02010600040101010101" pitchFamily="2" charset="-122"/>
            </a:endParaRPr>
          </a:p>
        </p:txBody>
      </p:sp>
      <p:pic>
        <p:nvPicPr>
          <p:cNvPr id="4" name="图片 3"/>
          <p:cNvPicPr>
            <a:picLocks noChangeAspect="1"/>
          </p:cNvPicPr>
          <p:nvPr/>
        </p:nvPicPr>
        <p:blipFill>
          <a:blip r:embed="rId3"/>
          <a:stretch>
            <a:fillRect/>
          </a:stretch>
        </p:blipFill>
        <p:spPr>
          <a:xfrm>
            <a:off x="8338340" y="449362"/>
            <a:ext cx="1904244" cy="2538992"/>
          </a:xfrm>
          <a:prstGeom prst="rect">
            <a:avLst/>
          </a:prstGeom>
        </p:spPr>
      </p:pic>
      <p:sp>
        <p:nvSpPr>
          <p:cNvPr id="6" name="文本框 5"/>
          <p:cNvSpPr txBox="1"/>
          <p:nvPr/>
        </p:nvSpPr>
        <p:spPr>
          <a:xfrm>
            <a:off x="927745" y="3584252"/>
            <a:ext cx="7972577" cy="2862322"/>
          </a:xfrm>
          <a:prstGeom prst="rect">
            <a:avLst/>
          </a:prstGeom>
          <a:noFill/>
        </p:spPr>
        <p:txBody>
          <a:bodyPr wrap="square" rtlCol="0">
            <a:spAutoFit/>
          </a:bodyPr>
          <a:lstStyle/>
          <a:p>
            <a:pPr marL="285750" indent="-285750">
              <a:buSzPct val="50000"/>
              <a:buFont typeface="Wingdings" panose="05000000000000000000" pitchFamily="2" charset="2"/>
              <a:buChar char="l"/>
            </a:pPr>
            <a:r>
              <a:rPr lang="zh-CN" altLang="en-US" sz="2000" dirty="0">
                <a:latin typeface="华文楷体" panose="02010600040101010101" pitchFamily="2" charset="-122"/>
                <a:ea typeface="华文楷体" panose="02010600040101010101" pitchFamily="2" charset="-122"/>
                <a:cs typeface="华文楷体" panose="02010600040101010101" pitchFamily="2" charset="-122"/>
              </a:rPr>
              <a:t>《议定书》指出</a:t>
            </a:r>
            <a:r>
              <a:rPr lang="en-US" altLang="zh-CN" sz="2000"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cs typeface="华文楷体" panose="02010600040101010101" pitchFamily="2" charset="-122"/>
              </a:rPr>
              <a:t>目标是依循《关于环境与发展的里约宣言》订立的</a:t>
            </a:r>
            <a:r>
              <a:rPr lang="zh-CN" altLang="en-US" sz="2000" u="sng" dirty="0">
                <a:latin typeface="华文楷体" panose="02010600040101010101" pitchFamily="2" charset="-122"/>
                <a:ea typeface="华文楷体" panose="02010600040101010101" pitchFamily="2" charset="-122"/>
                <a:cs typeface="华文楷体" panose="02010600040101010101" pitchFamily="2" charset="-122"/>
              </a:rPr>
              <a:t>预先防范办法</a:t>
            </a:r>
            <a:r>
              <a:rPr lang="zh-CN" altLang="en-US" sz="2000" dirty="0">
                <a:latin typeface="华文楷体" panose="02010600040101010101" pitchFamily="2" charset="-122"/>
                <a:ea typeface="华文楷体" panose="02010600040101010101" pitchFamily="2" charset="-122"/>
                <a:cs typeface="华文楷体" panose="02010600040101010101" pitchFamily="2" charset="-122"/>
              </a:rPr>
              <a:t>，协助确保在安全转移处理和使用凭借现代生物技术获得的、可能对生物多样性的保护和可持续使用产生不利影响的改性活生物体领域内采取充分的</a:t>
            </a:r>
            <a:r>
              <a:rPr lang="zh-CN" altLang="en-US" sz="2000" u="sng" dirty="0">
                <a:latin typeface="华文楷体" panose="02010600040101010101" pitchFamily="2" charset="-122"/>
                <a:ea typeface="华文楷体" panose="02010600040101010101" pitchFamily="2" charset="-122"/>
                <a:cs typeface="华文楷体" panose="02010600040101010101" pitchFamily="2" charset="-122"/>
              </a:rPr>
              <a:t>保护措施</a:t>
            </a:r>
            <a:r>
              <a:rPr lang="zh-CN" altLang="en-US" sz="2000" dirty="0">
                <a:latin typeface="华文楷体" panose="02010600040101010101" pitchFamily="2" charset="-122"/>
                <a:ea typeface="华文楷体" panose="02010600040101010101" pitchFamily="2" charset="-122"/>
                <a:cs typeface="华文楷体" panose="02010600040101010101" pitchFamily="2" charset="-122"/>
              </a:rPr>
              <a:t>，同时顾及对人类健康所构成的风险</a:t>
            </a:r>
            <a:r>
              <a:rPr lang="en-US" altLang="zh-CN" sz="2000"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sz="2000" dirty="0">
                <a:latin typeface="华文楷体" panose="02010600040101010101" pitchFamily="2" charset="-122"/>
                <a:ea typeface="华文楷体" panose="02010600040101010101" pitchFamily="2" charset="-122"/>
                <a:cs typeface="华文楷体" panose="02010600040101010101" pitchFamily="2" charset="-122"/>
              </a:rPr>
              <a:t>。</a:t>
            </a:r>
            <a:endParaRPr lang="en-US" altLang="zh-CN" sz="2000" dirty="0">
              <a:latin typeface="华文楷体" panose="02010600040101010101" pitchFamily="2" charset="-122"/>
              <a:ea typeface="华文楷体" panose="02010600040101010101" pitchFamily="2" charset="-122"/>
              <a:cs typeface="华文楷体" panose="02010600040101010101" pitchFamily="2" charset="-122"/>
            </a:endParaRPr>
          </a:p>
          <a:p>
            <a:pPr marL="285750" indent="-285750">
              <a:buSzPct val="50000"/>
              <a:buFont typeface="Wingdings" panose="05000000000000000000" pitchFamily="2" charset="2"/>
              <a:buChar char="l"/>
            </a:pPr>
            <a:endParaRPr lang="en-US" altLang="zh-CN" sz="2000" dirty="0">
              <a:latin typeface="华文楷体" panose="02010600040101010101" pitchFamily="2" charset="-122"/>
              <a:ea typeface="华文楷体" panose="02010600040101010101" pitchFamily="2" charset="-122"/>
              <a:cs typeface="华文楷体" panose="02010600040101010101" pitchFamily="2" charset="-122"/>
            </a:endParaRPr>
          </a:p>
          <a:p>
            <a:pPr marL="285750" indent="-285750">
              <a:buSzPct val="50000"/>
              <a:buFont typeface="Wingdings" panose="05000000000000000000" pitchFamily="2" charset="2"/>
              <a:buChar char="l"/>
            </a:pPr>
            <a:r>
              <a:rPr lang="zh-CN" altLang="en-US" sz="2000" dirty="0">
                <a:latin typeface="华文楷体" panose="02010600040101010101" pitchFamily="2" charset="-122"/>
                <a:ea typeface="华文楷体" panose="02010600040101010101" pitchFamily="2" charset="-122"/>
                <a:cs typeface="华文楷体" panose="02010600040101010101" pitchFamily="2" charset="-122"/>
              </a:rPr>
              <a:t>针对</a:t>
            </a:r>
            <a:r>
              <a:rPr lang="zh-CN" altLang="en-US" sz="2000" dirty="0">
                <a:latin typeface="华文楷体" panose="02010600040101010101" pitchFamily="2" charset="-122"/>
                <a:ea typeface="华文楷体" panose="02010600040101010101" pitchFamily="2" charset="-122"/>
                <a:cs typeface="华文楷体" panose="02010600040101010101" pitchFamily="2" charset="-122"/>
              </a:rPr>
              <a:t>生物风险结果发生的滞后性和不可逆性，提出生物安全风险预防原则，包括：</a:t>
            </a:r>
            <a:r>
              <a:rPr lang="zh-CN" altLang="en-US" sz="2000" u="sng" dirty="0">
                <a:latin typeface="华文楷体" panose="02010600040101010101" pitchFamily="2" charset="-122"/>
                <a:ea typeface="华文楷体" panose="02010600040101010101" pitchFamily="2" charset="-122"/>
                <a:cs typeface="华文楷体" panose="02010600040101010101" pitchFamily="2" charset="-122"/>
              </a:rPr>
              <a:t>预测、评估影响以及防范措施</a:t>
            </a:r>
          </a:p>
          <a:p>
            <a:endParaRPr lang="zh-CN" altLang="en-US" sz="2000" dirty="0"/>
          </a:p>
        </p:txBody>
      </p:sp>
    </p:spTree>
    <p:custDataLst>
      <p:tags r:id="rId1"/>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36326" y="508408"/>
            <a:ext cx="7886700" cy="712470"/>
          </a:xfrm>
        </p:spPr>
        <p:txBody>
          <a:bodyPr/>
          <a:lstStyle/>
          <a:p>
            <a:r>
              <a:rPr lang="en-US" altLang="zh-CN" sz="2400" b="1" dirty="0"/>
              <a:t>3.</a:t>
            </a:r>
            <a:r>
              <a:rPr lang="zh-CN" altLang="en-US" sz="2400" b="1" dirty="0"/>
              <a:t>生物安全风险评估</a:t>
            </a:r>
          </a:p>
        </p:txBody>
      </p:sp>
      <p:sp>
        <p:nvSpPr>
          <p:cNvPr id="3" name="内容占位符 2"/>
          <p:cNvSpPr>
            <a:spLocks noGrp="1"/>
          </p:cNvSpPr>
          <p:nvPr>
            <p:ph idx="1"/>
          </p:nvPr>
        </p:nvSpPr>
        <p:spPr>
          <a:xfrm>
            <a:off x="1005338" y="1220878"/>
            <a:ext cx="10045099" cy="1453312"/>
          </a:xfrm>
        </p:spPr>
        <p:txBody>
          <a:bodyPr>
            <a:noAutofit/>
          </a:bodyPr>
          <a:lstStyle/>
          <a:p>
            <a:pPr>
              <a:lnSpc>
                <a:spcPct val="150000"/>
              </a:lnSpc>
              <a:spcBef>
                <a:spcPts val="700"/>
              </a:spcBef>
            </a:pPr>
            <a:r>
              <a:rPr lang="zh-CN" altLang="en-US" sz="1600" dirty="0"/>
              <a:t>生物安全风险评估是生物安全风险预防的</a:t>
            </a:r>
            <a:r>
              <a:rPr lang="zh-CN" altLang="en-US" sz="1600" u="sng" dirty="0"/>
              <a:t>核心</a:t>
            </a:r>
            <a:r>
              <a:rPr lang="zh-CN" altLang="en-US" sz="1600" dirty="0"/>
              <a:t>和</a:t>
            </a:r>
            <a:r>
              <a:rPr lang="zh-CN" altLang="en-US" sz="1600" u="sng" dirty="0"/>
              <a:t>基础内容</a:t>
            </a:r>
            <a:r>
              <a:rPr lang="zh-CN" altLang="en-US" sz="1600" dirty="0"/>
              <a:t>。</a:t>
            </a:r>
          </a:p>
          <a:p>
            <a:pPr>
              <a:lnSpc>
                <a:spcPct val="150000"/>
              </a:lnSpc>
              <a:spcBef>
                <a:spcPts val="700"/>
              </a:spcBef>
            </a:pPr>
            <a:r>
              <a:rPr lang="zh-CN" altLang="en-US" sz="1600" dirty="0"/>
              <a:t>通过技术上的分析明确生物危险物质的</a:t>
            </a:r>
            <a:r>
              <a:rPr lang="zh-CN" altLang="en-US" sz="1600" u="sng" dirty="0"/>
              <a:t>危险所在</a:t>
            </a:r>
            <a:r>
              <a:rPr lang="zh-CN" altLang="en-US" sz="1600" dirty="0"/>
              <a:t>，并确定其产生危害的</a:t>
            </a:r>
            <a:r>
              <a:rPr lang="zh-CN" altLang="en-US" sz="1600" u="sng" dirty="0"/>
              <a:t>可能性</a:t>
            </a:r>
            <a:r>
              <a:rPr lang="zh-CN" altLang="en-US" sz="1600" dirty="0"/>
              <a:t>、产生危害的</a:t>
            </a:r>
            <a:r>
              <a:rPr lang="zh-CN" altLang="en-US" sz="1600" u="sng" dirty="0"/>
              <a:t>种类</a:t>
            </a:r>
            <a:r>
              <a:rPr lang="zh-CN" altLang="en-US" sz="1600" dirty="0"/>
              <a:t>。根据风险评价的结果制定与之相应的防范措施，以达到预防生物危害的目的</a:t>
            </a:r>
            <a:r>
              <a:rPr lang="zh-CN" altLang="en-US" sz="1600" dirty="0" smtClean="0"/>
              <a:t>。</a:t>
            </a:r>
            <a:endParaRPr lang="zh-CN" altLang="en-US" sz="1600" dirty="0"/>
          </a:p>
        </p:txBody>
      </p:sp>
      <p:sp>
        <p:nvSpPr>
          <p:cNvPr id="4" name="文本框 3"/>
          <p:cNvSpPr txBox="1"/>
          <p:nvPr/>
        </p:nvSpPr>
        <p:spPr>
          <a:xfrm>
            <a:off x="8135356" y="3295291"/>
            <a:ext cx="3139368" cy="2903872"/>
          </a:xfrm>
          <a:prstGeom prst="rect">
            <a:avLst/>
          </a:prstGeom>
          <a:noFill/>
        </p:spPr>
        <p:txBody>
          <a:bodyPr wrap="square" rtlCol="0">
            <a:spAutoFit/>
          </a:bodyPr>
          <a:lstStyle/>
          <a:p>
            <a:pPr>
              <a:lnSpc>
                <a:spcPct val="120000"/>
              </a:lnSpc>
              <a:spcBef>
                <a:spcPts val="700"/>
              </a:spcBef>
            </a:pPr>
            <a:r>
              <a:rPr lang="en-US" altLang="zh-CN" sz="1400" dirty="0" smtClean="0">
                <a:latin typeface="华文楷体" panose="02010600040101010101" pitchFamily="2" charset="-122"/>
                <a:ea typeface="华文楷体" panose="02010600040101010101" pitchFamily="2" charset="-122"/>
                <a:cs typeface="华文楷体" panose="02010600040101010101" pitchFamily="2" charset="-122"/>
                <a:sym typeface="+mn-ea"/>
              </a:rPr>
              <a:t>PRA</a:t>
            </a:r>
            <a:r>
              <a:rPr lang="zh-CN" altLang="en-US" sz="1400" dirty="0" smtClean="0">
                <a:latin typeface="华文楷体" panose="02010600040101010101" pitchFamily="2" charset="-122"/>
                <a:ea typeface="华文楷体" panose="02010600040101010101" pitchFamily="2" charset="-122"/>
                <a:cs typeface="华文楷体" panose="02010600040101010101" pitchFamily="2" charset="-122"/>
                <a:sym typeface="+mn-ea"/>
              </a:rPr>
              <a:t>划分：</a:t>
            </a:r>
            <a:endParaRPr lang="en-US" altLang="zh-CN" sz="1400" dirty="0" smtClean="0">
              <a:latin typeface="华文楷体" panose="02010600040101010101" pitchFamily="2" charset="-122"/>
              <a:ea typeface="华文楷体" panose="02010600040101010101" pitchFamily="2" charset="-122"/>
              <a:cs typeface="华文楷体" panose="02010600040101010101" pitchFamily="2" charset="-122"/>
              <a:sym typeface="+mn-ea"/>
            </a:endParaRPr>
          </a:p>
          <a:p>
            <a:pPr>
              <a:lnSpc>
                <a:spcPct val="120000"/>
              </a:lnSpc>
              <a:spcBef>
                <a:spcPts val="700"/>
              </a:spcBef>
            </a:pPr>
            <a:r>
              <a:rPr lang="zh-CN" altLang="en-US" sz="1400" dirty="0" smtClean="0">
                <a:latin typeface="华文楷体" panose="02010600040101010101" pitchFamily="2" charset="-122"/>
                <a:ea typeface="华文楷体" panose="02010600040101010101" pitchFamily="2" charset="-122"/>
                <a:cs typeface="华文楷体" panose="02010600040101010101" pitchFamily="2" charset="-122"/>
                <a:sym typeface="+mn-ea"/>
              </a:rPr>
              <a:t>经济</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sym typeface="+mn-ea"/>
              </a:rPr>
              <a:t>影响(包括损失和额外费用) 主要分为：没影响(小于10 万美元) 、影响较小(在10 ―100 万美元之间) 、影响较大(大于100 万美元) ；</a:t>
            </a:r>
            <a:endParaRPr lang="zh-CN" altLang="en-US" sz="1400" dirty="0">
              <a:latin typeface="华文楷体" panose="02010600040101010101" pitchFamily="2" charset="-122"/>
              <a:ea typeface="华文楷体" panose="02010600040101010101" pitchFamily="2" charset="-122"/>
              <a:cs typeface="华文楷体" panose="02010600040101010101" pitchFamily="2" charset="-122"/>
            </a:endParaRPr>
          </a:p>
          <a:p>
            <a:pPr>
              <a:lnSpc>
                <a:spcPct val="120000"/>
              </a:lnSpc>
              <a:spcBef>
                <a:spcPts val="700"/>
              </a:spcBef>
            </a:pPr>
            <a:r>
              <a:rPr lang="zh-CN" altLang="en-US" sz="1400" dirty="0">
                <a:latin typeface="华文楷体" panose="02010600040101010101" pitchFamily="2" charset="-122"/>
                <a:ea typeface="华文楷体" panose="02010600040101010101" pitchFamily="2" charset="-122"/>
                <a:cs typeface="华文楷体" panose="02010600040101010101" pitchFamily="2" charset="-122"/>
                <a:sym typeface="+mn-ea"/>
              </a:rPr>
              <a:t>社会影响：最多影响到100 万人、影响100 ―500 万人(占加州人口的25 %) 、影响500 万人以上；</a:t>
            </a:r>
            <a:endParaRPr lang="zh-CN" altLang="en-US" sz="1400" dirty="0">
              <a:latin typeface="华文楷体" panose="02010600040101010101" pitchFamily="2" charset="-122"/>
              <a:ea typeface="华文楷体" panose="02010600040101010101" pitchFamily="2" charset="-122"/>
              <a:cs typeface="华文楷体" panose="02010600040101010101" pitchFamily="2" charset="-122"/>
            </a:endParaRPr>
          </a:p>
          <a:p>
            <a:pPr>
              <a:lnSpc>
                <a:spcPct val="120000"/>
              </a:lnSpc>
              <a:spcBef>
                <a:spcPts val="700"/>
              </a:spcBef>
            </a:pPr>
            <a:r>
              <a:rPr lang="zh-CN" altLang="en-US" sz="1400" dirty="0">
                <a:latin typeface="华文楷体" panose="02010600040101010101" pitchFamily="2" charset="-122"/>
                <a:ea typeface="华文楷体" panose="02010600040101010101" pitchFamily="2" charset="-122"/>
                <a:cs typeface="华文楷体" panose="02010600040101010101" pitchFamily="2" charset="-122"/>
                <a:sym typeface="+mn-ea"/>
              </a:rPr>
              <a:t>此外还考虑环境影响。</a:t>
            </a:r>
            <a:endParaRPr lang="zh-CN" altLang="en-US" sz="1400" dirty="0">
              <a:latin typeface="华文楷体" panose="02010600040101010101" pitchFamily="2" charset="-122"/>
              <a:ea typeface="华文楷体" panose="02010600040101010101" pitchFamily="2" charset="-122"/>
              <a:cs typeface="华文楷体" panose="02010600040101010101" pitchFamily="2" charset="-122"/>
            </a:endParaRPr>
          </a:p>
          <a:p>
            <a:endParaRPr lang="zh-CN" altLang="en-US" sz="1400" dirty="0"/>
          </a:p>
        </p:txBody>
      </p:sp>
      <p:sp>
        <p:nvSpPr>
          <p:cNvPr id="5" name="文本框 4"/>
          <p:cNvSpPr txBox="1"/>
          <p:nvPr/>
        </p:nvSpPr>
        <p:spPr>
          <a:xfrm>
            <a:off x="959330" y="2765915"/>
            <a:ext cx="5909094" cy="3962623"/>
          </a:xfrm>
          <a:prstGeom prst="rect">
            <a:avLst/>
          </a:prstGeom>
          <a:noFill/>
        </p:spPr>
        <p:txBody>
          <a:bodyPr wrap="square" rtlCol="0">
            <a:spAutoFit/>
          </a:bodyPr>
          <a:lstStyle/>
          <a:p>
            <a:pPr marL="285750" indent="-285750">
              <a:lnSpc>
                <a:spcPct val="120000"/>
              </a:lnSpc>
              <a:spcBef>
                <a:spcPts val="700"/>
              </a:spcBef>
              <a:buFont typeface="Wingdings" panose="05000000000000000000" pitchFamily="2" charset="2"/>
              <a:buChar char="n"/>
            </a:pPr>
            <a:r>
              <a:rPr lang="zh-CN" altLang="en-US" dirty="0">
                <a:latin typeface="华文楷体" panose="02010600040101010101" pitchFamily="2" charset="-122"/>
                <a:ea typeface="华文楷体" panose="02010600040101010101" pitchFamily="2" charset="-122"/>
                <a:cs typeface="华文楷体" panose="02010600040101010101" pitchFamily="2" charset="-122"/>
              </a:rPr>
              <a:t>上世纪</a:t>
            </a:r>
            <a:r>
              <a:rPr lang="en-US" altLang="zh-CN" dirty="0">
                <a:latin typeface="华文楷体" panose="02010600040101010101" pitchFamily="2" charset="-122"/>
                <a:ea typeface="华文楷体" panose="02010600040101010101" pitchFamily="2" charset="-122"/>
                <a:cs typeface="华文楷体" panose="02010600040101010101" pitchFamily="2" charset="-122"/>
              </a:rPr>
              <a:t>70</a:t>
            </a:r>
            <a:r>
              <a:rPr lang="zh-CN" altLang="en-US" dirty="0">
                <a:latin typeface="华文楷体" panose="02010600040101010101" pitchFamily="2" charset="-122"/>
                <a:ea typeface="华文楷体" panose="02010600040101010101" pitchFamily="2" charset="-122"/>
                <a:cs typeface="华文楷体" panose="02010600040101010101" pitchFamily="2" charset="-122"/>
              </a:rPr>
              <a:t>年代，美国对尚未在加州定殖的有害生物建立一个指标评分模型，分数越高，越危险</a:t>
            </a:r>
            <a:r>
              <a:rPr lang="zh-CN" altLang="en-US" dirty="0" smtClean="0">
                <a:latin typeface="华文楷体" panose="02010600040101010101" pitchFamily="2" charset="-122"/>
                <a:ea typeface="华文楷体" panose="02010600040101010101" pitchFamily="2" charset="-122"/>
                <a:cs typeface="华文楷体" panose="02010600040101010101" pitchFamily="2" charset="-122"/>
              </a:rPr>
              <a:t>。</a:t>
            </a:r>
            <a:endParaRPr lang="en-US" altLang="zh-CN" dirty="0" smtClean="0">
              <a:latin typeface="华文楷体" panose="02010600040101010101" pitchFamily="2" charset="-122"/>
              <a:ea typeface="华文楷体" panose="02010600040101010101" pitchFamily="2" charset="-122"/>
              <a:cs typeface="华文楷体" panose="02010600040101010101" pitchFamily="2" charset="-122"/>
            </a:endParaRPr>
          </a:p>
          <a:p>
            <a:pPr marL="285750" indent="-285750">
              <a:lnSpc>
                <a:spcPct val="120000"/>
              </a:lnSpc>
              <a:spcBef>
                <a:spcPts val="700"/>
              </a:spcBef>
              <a:buFont typeface="Wingdings" panose="05000000000000000000" pitchFamily="2" charset="2"/>
              <a:buChar char="n"/>
            </a:pPr>
            <a:r>
              <a:rPr lang="en-US" altLang="zh-CN" dirty="0" smtClean="0">
                <a:latin typeface="华文楷体" panose="02010600040101010101" pitchFamily="2" charset="-122"/>
                <a:ea typeface="华文楷体" panose="02010600040101010101" pitchFamily="2" charset="-122"/>
                <a:cs typeface="华文楷体" panose="02010600040101010101" pitchFamily="2" charset="-122"/>
              </a:rPr>
              <a:t>1993</a:t>
            </a:r>
            <a:r>
              <a:rPr lang="zh-CN" altLang="en-US" dirty="0">
                <a:latin typeface="华文楷体" panose="02010600040101010101" pitchFamily="2" charset="-122"/>
                <a:ea typeface="华文楷体" panose="02010600040101010101" pitchFamily="2" charset="-122"/>
                <a:cs typeface="华文楷体" panose="02010600040101010101" pitchFamily="2" charset="-122"/>
              </a:rPr>
              <a:t>年，完成</a:t>
            </a:r>
            <a:r>
              <a:rPr lang="en-US" altLang="zh-CN"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dirty="0">
                <a:latin typeface="华文楷体" panose="02010600040101010101" pitchFamily="2" charset="-122"/>
                <a:ea typeface="华文楷体" panose="02010600040101010101" pitchFamily="2" charset="-122"/>
                <a:cs typeface="华文楷体" panose="02010600040101010101" pitchFamily="2" charset="-122"/>
              </a:rPr>
              <a:t>通用的非土生有害生物风险评估步骤</a:t>
            </a:r>
            <a:r>
              <a:rPr lang="en-US" altLang="zh-CN" dirty="0">
                <a:latin typeface="华文楷体" panose="02010600040101010101" pitchFamily="2" charset="-122"/>
                <a:ea typeface="华文楷体" panose="02010600040101010101" pitchFamily="2" charset="-122"/>
                <a:cs typeface="华文楷体" panose="02010600040101010101" pitchFamily="2" charset="-122"/>
              </a:rPr>
              <a:t>”</a:t>
            </a:r>
            <a:r>
              <a:rPr lang="zh-CN" altLang="en-US" dirty="0">
                <a:latin typeface="华文楷体" panose="02010600040101010101" pitchFamily="2" charset="-122"/>
                <a:ea typeface="华文楷体" panose="02010600040101010101" pitchFamily="2" charset="-122"/>
                <a:cs typeface="华文楷体" panose="02010600040101010101" pitchFamily="2" charset="-122"/>
              </a:rPr>
              <a:t>，将</a:t>
            </a:r>
            <a:r>
              <a:rPr lang="en-US" altLang="zh-CN" dirty="0">
                <a:latin typeface="华文楷体" panose="02010600040101010101" pitchFamily="2" charset="-122"/>
                <a:ea typeface="华文楷体" panose="02010600040101010101" pitchFamily="2" charset="-122"/>
                <a:cs typeface="华文楷体" panose="02010600040101010101" pitchFamily="2" charset="-122"/>
              </a:rPr>
              <a:t>PRA</a:t>
            </a:r>
            <a:r>
              <a:rPr lang="zh-CN" altLang="en-US" dirty="0">
                <a:latin typeface="华文楷体" panose="02010600040101010101" pitchFamily="2" charset="-122"/>
                <a:ea typeface="华文楷体" panose="02010600040101010101" pitchFamily="2" charset="-122"/>
                <a:cs typeface="华文楷体" panose="02010600040101010101" pitchFamily="2" charset="-122"/>
              </a:rPr>
              <a:t>（Pest Risk Analysis）划分为三阶段</a:t>
            </a:r>
            <a:r>
              <a:rPr lang="zh-CN" altLang="en-US" dirty="0" smtClean="0">
                <a:latin typeface="华文楷体" panose="02010600040101010101" pitchFamily="2" charset="-122"/>
                <a:ea typeface="华文楷体" panose="02010600040101010101" pitchFamily="2" charset="-122"/>
                <a:cs typeface="华文楷体" panose="02010600040101010101" pitchFamily="2" charset="-122"/>
              </a:rPr>
              <a:t>。</a:t>
            </a:r>
            <a:endParaRPr lang="en-US" altLang="zh-CN" dirty="0" smtClean="0">
              <a:latin typeface="华文楷体" panose="02010600040101010101" pitchFamily="2" charset="-122"/>
              <a:ea typeface="华文楷体" panose="02010600040101010101" pitchFamily="2" charset="-122"/>
              <a:cs typeface="华文楷体" panose="02010600040101010101" pitchFamily="2" charset="-122"/>
            </a:endParaRPr>
          </a:p>
          <a:p>
            <a:pPr marL="285750" indent="-285750">
              <a:lnSpc>
                <a:spcPct val="120000"/>
              </a:lnSpc>
              <a:spcBef>
                <a:spcPts val="700"/>
              </a:spcBef>
              <a:buFont typeface="Wingdings" panose="05000000000000000000" pitchFamily="2" charset="2"/>
              <a:buChar char="n"/>
            </a:pPr>
            <a:r>
              <a:rPr lang="zh-CN" altLang="en-US" dirty="0" smtClean="0">
                <a:latin typeface="华文楷体" panose="02010600040101010101" pitchFamily="2" charset="-122"/>
                <a:ea typeface="华文楷体" panose="02010600040101010101" pitchFamily="2" charset="-122"/>
                <a:cs typeface="华文楷体" panose="02010600040101010101" pitchFamily="2" charset="-122"/>
              </a:rPr>
              <a:t>联合国粮农组织</a:t>
            </a:r>
            <a:r>
              <a:rPr lang="zh-CN" altLang="en-US" dirty="0">
                <a:latin typeface="华文楷体" panose="02010600040101010101" pitchFamily="2" charset="-122"/>
                <a:ea typeface="华文楷体" panose="02010600040101010101" pitchFamily="2" charset="-122"/>
                <a:cs typeface="华文楷体" panose="02010600040101010101" pitchFamily="2" charset="-122"/>
              </a:rPr>
              <a:t>/国际植物保护公约采纳其大部分内容，制定</a:t>
            </a:r>
            <a:r>
              <a:rPr lang="en-US" altLang="zh-CN" dirty="0">
                <a:latin typeface="华文楷体" panose="02010600040101010101" pitchFamily="2" charset="-122"/>
                <a:ea typeface="华文楷体" panose="02010600040101010101" pitchFamily="2" charset="-122"/>
                <a:cs typeface="华文楷体" panose="02010600040101010101" pitchFamily="2" charset="-122"/>
              </a:rPr>
              <a:t>2</a:t>
            </a:r>
            <a:r>
              <a:rPr lang="zh-CN" altLang="en-US" dirty="0">
                <a:latin typeface="华文楷体" panose="02010600040101010101" pitchFamily="2" charset="-122"/>
                <a:ea typeface="华文楷体" panose="02010600040101010101" pitchFamily="2" charset="-122"/>
                <a:cs typeface="华文楷体" panose="02010600040101010101" pitchFamily="2" charset="-122"/>
              </a:rPr>
              <a:t>个有害生物风险分析的标准：《有害生物风险分析准则》和《检疫性有害生物风险分析》</a:t>
            </a:r>
            <a:r>
              <a:rPr lang="zh-CN" altLang="en-US" dirty="0" smtClean="0">
                <a:latin typeface="华文楷体" panose="02010600040101010101" pitchFamily="2" charset="-122"/>
                <a:ea typeface="华文楷体" panose="02010600040101010101" pitchFamily="2" charset="-122"/>
                <a:cs typeface="华文楷体" panose="02010600040101010101" pitchFamily="2" charset="-122"/>
              </a:rPr>
              <a:t>。</a:t>
            </a:r>
            <a:endParaRPr lang="en-US" altLang="zh-CN" dirty="0" smtClean="0">
              <a:latin typeface="华文楷体" panose="02010600040101010101" pitchFamily="2" charset="-122"/>
              <a:ea typeface="华文楷体" panose="02010600040101010101" pitchFamily="2" charset="-122"/>
              <a:cs typeface="华文楷体" panose="02010600040101010101" pitchFamily="2" charset="-122"/>
            </a:endParaRPr>
          </a:p>
          <a:p>
            <a:pPr marL="285750" indent="-285750">
              <a:lnSpc>
                <a:spcPct val="120000"/>
              </a:lnSpc>
              <a:spcBef>
                <a:spcPts val="700"/>
              </a:spcBef>
              <a:buFont typeface="Wingdings" panose="05000000000000000000" pitchFamily="2" charset="2"/>
              <a:buChar char="n"/>
            </a:pPr>
            <a:r>
              <a:rPr lang="en-US" altLang="zh-CN" dirty="0" smtClean="0">
                <a:latin typeface="华文楷体" panose="02010600040101010101" pitchFamily="2" charset="-122"/>
                <a:ea typeface="华文楷体" panose="02010600040101010101" pitchFamily="2" charset="-122"/>
                <a:cs typeface="华文楷体" panose="02010600040101010101" pitchFamily="2" charset="-122"/>
              </a:rPr>
              <a:t>WTO</a:t>
            </a:r>
            <a:r>
              <a:rPr lang="zh-CN" altLang="en-US" dirty="0">
                <a:latin typeface="华文楷体" panose="02010600040101010101" pitchFamily="2" charset="-122"/>
                <a:ea typeface="华文楷体" panose="02010600040101010101" pitchFamily="2" charset="-122"/>
                <a:cs typeface="华文楷体" panose="02010600040101010101" pitchFamily="2" charset="-122"/>
              </a:rPr>
              <a:t>的多边贸易规则《实施卫生与植物卫生措施协定》(1994)明确要求各成员，在制订植物卫生措施时必须以风险分析为依据。</a:t>
            </a:r>
          </a:p>
          <a:p>
            <a:endParaRPr lang="zh-CN" altLang="en-US" dirty="0"/>
          </a:p>
        </p:txBody>
      </p:sp>
    </p:spTree>
    <p:custDataLst>
      <p:tags r:id="rId1"/>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71268" y="819509"/>
            <a:ext cx="10446589" cy="5011948"/>
          </a:xfrm>
        </p:spPr>
        <p:txBody>
          <a:bodyPr>
            <a:normAutofit/>
          </a:bodyPr>
          <a:lstStyle/>
          <a:p>
            <a:pPr marL="0" indent="0">
              <a:lnSpc>
                <a:spcPct val="160000"/>
              </a:lnSpc>
              <a:buNone/>
            </a:pPr>
            <a:r>
              <a:rPr lang="zh-CN" altLang="en-US" b="1" dirty="0">
                <a:solidFill>
                  <a:srgbClr val="FF0000"/>
                </a:solidFill>
              </a:rPr>
              <a:t>风险识别</a:t>
            </a:r>
            <a:endParaRPr lang="zh-CN" altLang="en-US" b="1" dirty="0"/>
          </a:p>
          <a:p>
            <a:pPr>
              <a:lnSpc>
                <a:spcPct val="160000"/>
              </a:lnSpc>
            </a:pPr>
            <a:r>
              <a:rPr lang="zh-CN" altLang="en-US" sz="2000" dirty="0" smtClean="0"/>
              <a:t>任何</a:t>
            </a:r>
            <a:r>
              <a:rPr lang="zh-CN" altLang="en-US" sz="2000" dirty="0"/>
              <a:t>一个风险评估，首先要就拟分析的对象进行详细的</a:t>
            </a:r>
            <a:r>
              <a:rPr lang="zh-CN" altLang="en-US" sz="2000" u="sng" dirty="0"/>
              <a:t>背景信息和关联信息的搜集和整理</a:t>
            </a:r>
          </a:p>
          <a:p>
            <a:pPr>
              <a:lnSpc>
                <a:spcPct val="160000"/>
              </a:lnSpc>
            </a:pPr>
            <a:r>
              <a:rPr lang="zh-CN" altLang="en-US" sz="2000" dirty="0" smtClean="0"/>
              <a:t>如</a:t>
            </a:r>
            <a:r>
              <a:rPr lang="zh-CN" altLang="en-US" sz="2000" dirty="0"/>
              <a:t>生物工程，包括项目名称、项目阶段（研究、中试、环境释放、生产性试验）、项目类别（动物、植物、微生物）</a:t>
            </a:r>
            <a:r>
              <a:rPr lang="en-US" altLang="zh-CN" sz="2000" dirty="0"/>
              <a:t>...... </a:t>
            </a:r>
            <a:r>
              <a:rPr lang="zh-CN" altLang="en-US" sz="2000" dirty="0"/>
              <a:t>设施设备、实验规模、载体、历史记录等</a:t>
            </a:r>
          </a:p>
          <a:p>
            <a:pPr>
              <a:lnSpc>
                <a:spcPct val="160000"/>
              </a:lnSpc>
            </a:pPr>
            <a:r>
              <a:rPr lang="zh-CN" altLang="en-US" sz="2000" dirty="0" smtClean="0"/>
              <a:t>如</a:t>
            </a:r>
            <a:r>
              <a:rPr lang="zh-CN" altLang="en-US" sz="2000" dirty="0"/>
              <a:t>有害生物，包括查明有害生物、传播途径、确定风险评估的区域、有害生物的特性等。</a:t>
            </a:r>
          </a:p>
        </p:txBody>
      </p:sp>
    </p:spTree>
    <p:custDataLst>
      <p:tags r:id="rId1"/>
    </p:custData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3771265" y="260985"/>
            <a:ext cx="4314190" cy="5551170"/>
          </a:xfrm>
          <a:prstGeom prst="rect">
            <a:avLst/>
          </a:prstGeom>
        </p:spPr>
      </p:pic>
      <p:sp>
        <p:nvSpPr>
          <p:cNvPr id="5" name="文本框 4"/>
          <p:cNvSpPr txBox="1"/>
          <p:nvPr/>
        </p:nvSpPr>
        <p:spPr>
          <a:xfrm>
            <a:off x="4859428" y="6222294"/>
            <a:ext cx="2844800" cy="337185"/>
          </a:xfrm>
          <a:prstGeom prst="rect">
            <a:avLst/>
          </a:prstGeom>
          <a:noFill/>
        </p:spPr>
        <p:txBody>
          <a:bodyPr wrap="square" rtlCol="0">
            <a:spAutoFit/>
          </a:bodyPr>
          <a:lstStyle/>
          <a:p>
            <a:r>
              <a:rPr lang="zh-CN" altLang="en-US" sz="1600" dirty="0">
                <a:solidFill>
                  <a:srgbClr val="FF0000"/>
                </a:solidFill>
              </a:rPr>
              <a:t>病原微生物风险评估流程图</a:t>
            </a:r>
          </a:p>
        </p:txBody>
      </p:sp>
    </p:spTree>
    <p:custDataLst>
      <p:tags r:id="rId1"/>
    </p:custData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190445" y="828136"/>
            <a:ext cx="9627080" cy="4873924"/>
          </a:xfrm>
        </p:spPr>
        <p:txBody>
          <a:bodyPr>
            <a:normAutofit fontScale="70000" lnSpcReduction="20000"/>
          </a:bodyPr>
          <a:lstStyle/>
          <a:p>
            <a:pPr marL="0" indent="0">
              <a:lnSpc>
                <a:spcPct val="170000"/>
              </a:lnSpc>
              <a:buNone/>
            </a:pPr>
            <a:r>
              <a:rPr lang="zh-CN" altLang="en-US" dirty="0">
                <a:solidFill>
                  <a:srgbClr val="FF0000"/>
                </a:solidFill>
              </a:rPr>
              <a:t>风险分析</a:t>
            </a:r>
            <a:endParaRPr lang="zh-CN" altLang="en-US" dirty="0"/>
          </a:p>
          <a:p>
            <a:pPr>
              <a:lnSpc>
                <a:spcPct val="170000"/>
              </a:lnSpc>
            </a:pPr>
            <a:r>
              <a:rPr lang="zh-CN" altLang="en-US" dirty="0" smtClean="0"/>
              <a:t>风险</a:t>
            </a:r>
            <a:r>
              <a:rPr lang="zh-CN" altLang="en-US" dirty="0"/>
              <a:t>类别：</a:t>
            </a:r>
          </a:p>
          <a:p>
            <a:pPr marL="0" indent="0">
              <a:lnSpc>
                <a:spcPct val="170000"/>
              </a:lnSpc>
              <a:buNone/>
            </a:pPr>
            <a:r>
              <a:rPr lang="zh-CN" altLang="en-US" dirty="0"/>
              <a:t>          宏观划分为</a:t>
            </a:r>
            <a:r>
              <a:rPr lang="zh-CN" altLang="en-US" u="sng" dirty="0"/>
              <a:t>人类</a:t>
            </a:r>
            <a:r>
              <a:rPr lang="zh-CN" altLang="en-US" dirty="0"/>
              <a:t>生物风险和</a:t>
            </a:r>
            <a:r>
              <a:rPr lang="zh-CN" altLang="en-US" u="sng" dirty="0"/>
              <a:t>环境</a:t>
            </a:r>
            <a:r>
              <a:rPr lang="zh-CN" altLang="en-US" dirty="0"/>
              <a:t>生物风险</a:t>
            </a:r>
          </a:p>
          <a:p>
            <a:pPr marL="0" indent="0">
              <a:lnSpc>
                <a:spcPct val="170000"/>
              </a:lnSpc>
              <a:buNone/>
            </a:pPr>
            <a:r>
              <a:rPr lang="zh-CN" altLang="en-US" dirty="0"/>
              <a:t>          表现形式：致病风险、抗药风险、转移风险、污染风险和突变风险</a:t>
            </a:r>
          </a:p>
          <a:p>
            <a:pPr>
              <a:lnSpc>
                <a:spcPct val="170000"/>
              </a:lnSpc>
            </a:pPr>
            <a:r>
              <a:rPr lang="zh-CN" altLang="en-US" dirty="0" smtClean="0"/>
              <a:t>风险</a:t>
            </a:r>
            <a:r>
              <a:rPr lang="zh-CN" altLang="en-US" dirty="0"/>
              <a:t>等级：</a:t>
            </a:r>
          </a:p>
          <a:p>
            <a:pPr marL="0" indent="0">
              <a:lnSpc>
                <a:spcPct val="170000"/>
              </a:lnSpc>
              <a:buNone/>
            </a:pPr>
            <a:r>
              <a:rPr lang="zh-CN" altLang="en-US" dirty="0"/>
              <a:t>           无危险、低度危险、中度危险和高度危险</a:t>
            </a:r>
          </a:p>
          <a:p>
            <a:pPr>
              <a:lnSpc>
                <a:spcPct val="170000"/>
              </a:lnSpc>
            </a:pPr>
            <a:r>
              <a:rPr lang="zh-CN" altLang="en-US" dirty="0" smtClean="0"/>
              <a:t>分析</a:t>
            </a:r>
            <a:r>
              <a:rPr lang="zh-CN" altLang="en-US" dirty="0"/>
              <a:t>内容：</a:t>
            </a:r>
          </a:p>
          <a:p>
            <a:pPr marL="0" indent="0">
              <a:lnSpc>
                <a:spcPct val="170000"/>
              </a:lnSpc>
              <a:buNone/>
            </a:pPr>
            <a:r>
              <a:rPr lang="zh-CN" altLang="en-US" dirty="0"/>
              <a:t>          生命健康影响分析、生态环境影响分析、经济影响分析和社会影响分析</a:t>
            </a:r>
          </a:p>
        </p:txBody>
      </p:sp>
    </p:spTree>
    <p:custDataLst>
      <p:tags r:id="rId1"/>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71268" y="543464"/>
            <a:ext cx="10506974" cy="5779697"/>
          </a:xfrm>
        </p:spPr>
        <p:txBody>
          <a:bodyPr>
            <a:normAutofit fontScale="70000" lnSpcReduction="20000"/>
          </a:bodyPr>
          <a:lstStyle/>
          <a:p>
            <a:pPr marL="0" indent="0">
              <a:lnSpc>
                <a:spcPct val="160000"/>
              </a:lnSpc>
              <a:buNone/>
            </a:pPr>
            <a:r>
              <a:rPr lang="zh-CN" altLang="en-US" dirty="0">
                <a:solidFill>
                  <a:srgbClr val="FF0000"/>
                </a:solidFill>
              </a:rPr>
              <a:t>风险管理</a:t>
            </a:r>
            <a:endParaRPr lang="zh-CN" altLang="en-US" dirty="0"/>
          </a:p>
          <a:p>
            <a:pPr>
              <a:lnSpc>
                <a:spcPct val="160000"/>
              </a:lnSpc>
            </a:pPr>
            <a:r>
              <a:rPr lang="zh-CN" altLang="en-US" dirty="0">
                <a:latin typeface="华文楷体" panose="02010600040101010101" pitchFamily="2" charset="-122"/>
                <a:ea typeface="华文楷体" panose="02010600040101010101" pitchFamily="2" charset="-122"/>
              </a:rPr>
              <a:t>根据风险评估的内容和结果，确定其风险水平及其可接受性，确认可以降低风险的选择方案，评价方案的效率和影响，并决定或推荐可以接受的降低风险的措施。</a:t>
            </a:r>
          </a:p>
          <a:p>
            <a:pPr marL="0" indent="0">
              <a:lnSpc>
                <a:spcPct val="160000"/>
              </a:lnSpc>
              <a:buNone/>
            </a:pPr>
            <a:r>
              <a:rPr lang="en-US" altLang="zh-CN" dirty="0" smtClean="0">
                <a:latin typeface="华文楷体" panose="02010600040101010101" pitchFamily="2" charset="-122"/>
                <a:ea typeface="华文楷体" panose="02010600040101010101" pitchFamily="2" charset="-122"/>
              </a:rPr>
              <a:t>1</a:t>
            </a:r>
            <a:r>
              <a:rPr lang="zh-CN" altLang="en-US" dirty="0">
                <a:latin typeface="华文楷体" panose="02010600040101010101" pitchFamily="2" charset="-122"/>
                <a:ea typeface="华文楷体" panose="02010600040101010101" pitchFamily="2" charset="-122"/>
              </a:rPr>
              <a:t>）</a:t>
            </a:r>
            <a:r>
              <a:rPr lang="zh-CN" altLang="en-US" u="sng" dirty="0">
                <a:latin typeface="华文楷体" panose="02010600040101010101" pitchFamily="2" charset="-122"/>
                <a:ea typeface="华文楷体" panose="02010600040101010101" pitchFamily="2" charset="-122"/>
              </a:rPr>
              <a:t>风险水平</a:t>
            </a:r>
            <a:r>
              <a:rPr lang="zh-CN" altLang="en-US" dirty="0">
                <a:latin typeface="华文楷体" panose="02010600040101010101" pitchFamily="2" charset="-122"/>
                <a:ea typeface="华文楷体" panose="02010600040101010101" pitchFamily="2" charset="-122"/>
              </a:rPr>
              <a:t>及其可接受性</a:t>
            </a:r>
          </a:p>
          <a:p>
            <a:pPr marL="0" indent="0">
              <a:lnSpc>
                <a:spcPct val="160000"/>
              </a:lnSpc>
              <a:buNone/>
            </a:pPr>
            <a:r>
              <a:rPr lang="zh-CN" altLang="en-US" dirty="0">
                <a:latin typeface="华文楷体" panose="02010600040101010101" pitchFamily="2" charset="-122"/>
                <a:ea typeface="华文楷体" panose="02010600040101010101" pitchFamily="2" charset="-122"/>
              </a:rPr>
              <a:t>       根据所确定的风险等级和安全防护水平，考虑将风险降低到可接受的水平或低于可接受水平。</a:t>
            </a:r>
          </a:p>
          <a:p>
            <a:pPr marL="0" indent="0">
              <a:lnSpc>
                <a:spcPct val="160000"/>
              </a:lnSpc>
              <a:buNone/>
            </a:pPr>
            <a:r>
              <a:rPr lang="en-US" altLang="zh-CN" dirty="0" smtClean="0">
                <a:latin typeface="华文楷体" panose="02010600040101010101" pitchFamily="2" charset="-122"/>
                <a:ea typeface="华文楷体" panose="02010600040101010101" pitchFamily="2" charset="-122"/>
              </a:rPr>
              <a:t>2</a:t>
            </a:r>
            <a:r>
              <a:rPr lang="zh-CN" altLang="en-US" dirty="0">
                <a:latin typeface="华文楷体" panose="02010600040101010101" pitchFamily="2" charset="-122"/>
                <a:ea typeface="华文楷体" panose="02010600040101010101" pitchFamily="2" charset="-122"/>
              </a:rPr>
              <a:t>）确定和选择适当的</a:t>
            </a:r>
            <a:r>
              <a:rPr lang="zh-CN" altLang="en-US" u="sng" dirty="0">
                <a:latin typeface="华文楷体" panose="02010600040101010101" pitchFamily="2" charset="-122"/>
                <a:ea typeface="华文楷体" panose="02010600040101010101" pitchFamily="2" charset="-122"/>
              </a:rPr>
              <a:t>风险管理方案</a:t>
            </a:r>
            <a:endParaRPr lang="zh-CN" altLang="en-US" dirty="0">
              <a:latin typeface="华文楷体" panose="02010600040101010101" pitchFamily="2" charset="-122"/>
              <a:ea typeface="华文楷体" panose="02010600040101010101" pitchFamily="2" charset="-122"/>
            </a:endParaRPr>
          </a:p>
          <a:p>
            <a:pPr marL="0" indent="0">
              <a:lnSpc>
                <a:spcPct val="160000"/>
              </a:lnSpc>
              <a:buNone/>
            </a:pPr>
            <a:r>
              <a:rPr lang="zh-CN" altLang="en-US" dirty="0">
                <a:latin typeface="华文楷体" panose="02010600040101010101" pitchFamily="2" charset="-122"/>
                <a:ea typeface="华文楷体" panose="02010600040101010101" pitchFamily="2" charset="-122"/>
              </a:rPr>
              <a:t>       方案的内容由相应的</a:t>
            </a:r>
            <a:r>
              <a:rPr lang="zh-CN" altLang="en-US" dirty="0">
                <a:solidFill>
                  <a:srgbClr val="FF0000"/>
                </a:solidFill>
                <a:latin typeface="华文楷体" panose="02010600040101010101" pitchFamily="2" charset="-122"/>
                <a:ea typeface="华文楷体" panose="02010600040101010101" pitchFamily="2" charset="-122"/>
              </a:rPr>
              <a:t>制度</a:t>
            </a:r>
            <a:r>
              <a:rPr lang="zh-CN" altLang="en-US" dirty="0">
                <a:latin typeface="华文楷体" panose="02010600040101010101" pitchFamily="2" charset="-122"/>
                <a:ea typeface="华文楷体" panose="02010600040101010101" pitchFamily="2" charset="-122"/>
              </a:rPr>
              <a:t>形式体现，在管理制度的前提下，针对任何一项具体的生物工程阶段，制定相应的的生物安全</a:t>
            </a:r>
            <a:r>
              <a:rPr lang="zh-CN" altLang="en-US" dirty="0">
                <a:solidFill>
                  <a:srgbClr val="FF0000"/>
                </a:solidFill>
                <a:latin typeface="华文楷体" panose="02010600040101010101" pitchFamily="2" charset="-122"/>
                <a:ea typeface="华文楷体" panose="02010600040101010101" pitchFamily="2" charset="-122"/>
              </a:rPr>
              <a:t>方案</a:t>
            </a:r>
            <a:r>
              <a:rPr lang="zh-CN" altLang="en-US" dirty="0">
                <a:latin typeface="华文楷体" panose="02010600040101010101" pitchFamily="2" charset="-122"/>
                <a:ea typeface="华文楷体" panose="02010600040101010101" pitchFamily="2" charset="-122"/>
              </a:rPr>
              <a:t>。</a:t>
            </a:r>
          </a:p>
          <a:p>
            <a:pPr marL="0" indent="0">
              <a:lnSpc>
                <a:spcPct val="160000"/>
              </a:lnSpc>
              <a:buNone/>
            </a:pPr>
            <a:r>
              <a:rPr lang="en-US" altLang="zh-CN" dirty="0" smtClean="0">
                <a:latin typeface="华文楷体" panose="02010600040101010101" pitchFamily="2" charset="-122"/>
                <a:ea typeface="华文楷体" panose="02010600040101010101" pitchFamily="2" charset="-122"/>
              </a:rPr>
              <a:t>3</a:t>
            </a:r>
            <a:r>
              <a:rPr lang="zh-CN" altLang="en-US" dirty="0">
                <a:latin typeface="华文楷体" panose="02010600040101010101" pitchFamily="2" charset="-122"/>
                <a:ea typeface="华文楷体" panose="02010600040101010101" pitchFamily="2" charset="-122"/>
              </a:rPr>
              <a:t>）确定生物风险预防和控制</a:t>
            </a:r>
            <a:r>
              <a:rPr lang="zh-CN" altLang="en-US" u="sng" dirty="0">
                <a:latin typeface="华文楷体" panose="02010600040101010101" pitchFamily="2" charset="-122"/>
                <a:ea typeface="华文楷体" panose="02010600040101010101" pitchFamily="2" charset="-122"/>
              </a:rPr>
              <a:t>措施</a:t>
            </a:r>
            <a:endParaRPr lang="zh-CN" altLang="en-US" dirty="0">
              <a:latin typeface="华文楷体" panose="02010600040101010101" pitchFamily="2" charset="-122"/>
              <a:ea typeface="华文楷体" panose="02010600040101010101" pitchFamily="2" charset="-122"/>
            </a:endParaRPr>
          </a:p>
          <a:p>
            <a:pPr marL="0" indent="0">
              <a:lnSpc>
                <a:spcPct val="160000"/>
              </a:lnSpc>
              <a:buNone/>
            </a:pPr>
            <a:r>
              <a:rPr lang="zh-CN" altLang="en-US" dirty="0"/>
              <a:t>      </a:t>
            </a:r>
            <a:r>
              <a:rPr lang="zh-CN" altLang="en-US" dirty="0">
                <a:latin typeface="华文楷体" panose="02010600040101010101" pitchFamily="2" charset="-122"/>
                <a:ea typeface="华文楷体" panose="02010600040101010101" pitchFamily="2" charset="-122"/>
              </a:rPr>
              <a:t>针对风险管理方案的具体内容和要求，须通过具体风险管理措施来保障生物安全</a:t>
            </a:r>
            <a:r>
              <a:rPr lang="zh-CN" altLang="en-US" dirty="0" smtClean="0">
                <a:latin typeface="华文楷体" panose="02010600040101010101" pitchFamily="2" charset="-122"/>
                <a:ea typeface="华文楷体" panose="02010600040101010101" pitchFamily="2" charset="-122"/>
              </a:rPr>
              <a:t>。</a:t>
            </a:r>
            <a:endParaRPr lang="zh-CN" altLang="en-US" dirty="0">
              <a:latin typeface="华文楷体" panose="02010600040101010101" pitchFamily="2" charset="-122"/>
              <a:ea typeface="华文楷体" panose="0201060004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939541" y="1097916"/>
            <a:ext cx="3244215" cy="780415"/>
          </a:xfrm>
        </p:spPr>
        <p:txBody>
          <a:bodyPr/>
          <a:lstStyle/>
          <a:p>
            <a:r>
              <a:rPr lang="zh-CN" altLang="en-US" sz="2400">
                <a:solidFill>
                  <a:srgbClr val="FF0000"/>
                </a:solidFill>
              </a:rPr>
              <a:t>风险控制的全过程</a:t>
            </a:r>
          </a:p>
        </p:txBody>
      </p:sp>
      <p:sp>
        <p:nvSpPr>
          <p:cNvPr id="4" name="文本框 3"/>
          <p:cNvSpPr txBox="1"/>
          <p:nvPr/>
        </p:nvSpPr>
        <p:spPr>
          <a:xfrm>
            <a:off x="3522346" y="2275205"/>
            <a:ext cx="417195" cy="2061210"/>
          </a:xfrm>
          <a:prstGeom prst="rect">
            <a:avLst/>
          </a:prstGeom>
          <a:noFill/>
          <a:ln>
            <a:solidFill>
              <a:schemeClr val="tx1"/>
            </a:solidFill>
          </a:ln>
        </p:spPr>
        <p:txBody>
          <a:bodyPr wrap="square" rtlCol="0">
            <a:spAutoFit/>
          </a:bodyPr>
          <a:lstStyle/>
          <a:p>
            <a:endParaRPr lang="zh-CN" altLang="en-US" sz="1600"/>
          </a:p>
          <a:p>
            <a:r>
              <a:rPr lang="zh-CN" altLang="en-US" sz="1600"/>
              <a:t>信息与风险准则</a:t>
            </a:r>
          </a:p>
        </p:txBody>
      </p:sp>
      <p:sp>
        <p:nvSpPr>
          <p:cNvPr id="5" name="文本框 4"/>
          <p:cNvSpPr txBox="1"/>
          <p:nvPr/>
        </p:nvSpPr>
        <p:spPr>
          <a:xfrm>
            <a:off x="4562475" y="2291080"/>
            <a:ext cx="1610360" cy="368300"/>
          </a:xfrm>
          <a:prstGeom prst="rect">
            <a:avLst/>
          </a:prstGeom>
          <a:noFill/>
          <a:ln>
            <a:solidFill>
              <a:schemeClr val="tx1"/>
            </a:solidFill>
          </a:ln>
        </p:spPr>
        <p:txBody>
          <a:bodyPr wrap="square" rtlCol="0">
            <a:spAutoFit/>
          </a:bodyPr>
          <a:lstStyle/>
          <a:p>
            <a:r>
              <a:rPr lang="en-US" altLang="zh-CN"/>
              <a:t>  </a:t>
            </a:r>
            <a:r>
              <a:rPr lang="zh-CN" altLang="en-US"/>
              <a:t>监督与检查</a:t>
            </a:r>
          </a:p>
        </p:txBody>
      </p:sp>
      <p:sp>
        <p:nvSpPr>
          <p:cNvPr id="6" name="文本框 5"/>
          <p:cNvSpPr txBox="1"/>
          <p:nvPr/>
        </p:nvSpPr>
        <p:spPr>
          <a:xfrm>
            <a:off x="4596130" y="3083560"/>
            <a:ext cx="417830" cy="1198880"/>
          </a:xfrm>
          <a:prstGeom prst="rect">
            <a:avLst/>
          </a:prstGeom>
          <a:noFill/>
          <a:ln>
            <a:solidFill>
              <a:schemeClr val="tx1"/>
            </a:solidFill>
          </a:ln>
        </p:spPr>
        <p:txBody>
          <a:bodyPr wrap="square" rtlCol="0">
            <a:spAutoFit/>
          </a:bodyPr>
          <a:lstStyle/>
          <a:p>
            <a:r>
              <a:rPr lang="zh-CN" altLang="en-US"/>
              <a:t>风险评估</a:t>
            </a:r>
          </a:p>
        </p:txBody>
      </p:sp>
      <p:sp>
        <p:nvSpPr>
          <p:cNvPr id="7" name="文本框 6"/>
          <p:cNvSpPr txBox="1"/>
          <p:nvPr/>
        </p:nvSpPr>
        <p:spPr>
          <a:xfrm>
            <a:off x="5013960" y="3083560"/>
            <a:ext cx="1158240" cy="368300"/>
          </a:xfrm>
          <a:prstGeom prst="rect">
            <a:avLst/>
          </a:prstGeom>
          <a:noFill/>
          <a:ln>
            <a:solidFill>
              <a:schemeClr val="tx1"/>
            </a:solidFill>
          </a:ln>
        </p:spPr>
        <p:txBody>
          <a:bodyPr wrap="square" rtlCol="0">
            <a:spAutoFit/>
          </a:bodyPr>
          <a:lstStyle/>
          <a:p>
            <a:r>
              <a:rPr lang="zh-CN" altLang="en-US" dirty="0"/>
              <a:t>风险识别</a:t>
            </a:r>
          </a:p>
        </p:txBody>
      </p:sp>
      <p:sp>
        <p:nvSpPr>
          <p:cNvPr id="8" name="文本框 7"/>
          <p:cNvSpPr txBox="1"/>
          <p:nvPr/>
        </p:nvSpPr>
        <p:spPr>
          <a:xfrm>
            <a:off x="5013960" y="3498850"/>
            <a:ext cx="1158240" cy="368300"/>
          </a:xfrm>
          <a:prstGeom prst="rect">
            <a:avLst/>
          </a:prstGeom>
          <a:noFill/>
          <a:ln>
            <a:solidFill>
              <a:schemeClr val="tx1"/>
            </a:solidFill>
          </a:ln>
        </p:spPr>
        <p:txBody>
          <a:bodyPr wrap="square" rtlCol="0">
            <a:spAutoFit/>
          </a:bodyPr>
          <a:lstStyle/>
          <a:p>
            <a:r>
              <a:rPr lang="zh-CN" altLang="en-US"/>
              <a:t>风险分析</a:t>
            </a:r>
          </a:p>
        </p:txBody>
      </p:sp>
      <p:sp>
        <p:nvSpPr>
          <p:cNvPr id="9" name="文本框 8"/>
          <p:cNvSpPr txBox="1"/>
          <p:nvPr/>
        </p:nvSpPr>
        <p:spPr>
          <a:xfrm>
            <a:off x="5013960" y="3914140"/>
            <a:ext cx="1158240" cy="368300"/>
          </a:xfrm>
          <a:prstGeom prst="rect">
            <a:avLst/>
          </a:prstGeom>
          <a:noFill/>
          <a:ln>
            <a:solidFill>
              <a:schemeClr val="tx1"/>
            </a:solidFill>
          </a:ln>
        </p:spPr>
        <p:txBody>
          <a:bodyPr wrap="square" rtlCol="0">
            <a:spAutoFit/>
          </a:bodyPr>
          <a:lstStyle/>
          <a:p>
            <a:r>
              <a:rPr lang="zh-CN" altLang="en-US"/>
              <a:t>风险评价</a:t>
            </a:r>
          </a:p>
        </p:txBody>
      </p:sp>
      <p:sp>
        <p:nvSpPr>
          <p:cNvPr id="10" name="文本框 9"/>
          <p:cNvSpPr txBox="1"/>
          <p:nvPr/>
        </p:nvSpPr>
        <p:spPr>
          <a:xfrm>
            <a:off x="6725286" y="2291080"/>
            <a:ext cx="417195" cy="2061210"/>
          </a:xfrm>
          <a:prstGeom prst="rect">
            <a:avLst/>
          </a:prstGeom>
          <a:noFill/>
          <a:ln>
            <a:solidFill>
              <a:schemeClr val="tx1"/>
            </a:solidFill>
          </a:ln>
        </p:spPr>
        <p:txBody>
          <a:bodyPr wrap="square" rtlCol="0">
            <a:spAutoFit/>
          </a:bodyPr>
          <a:lstStyle/>
          <a:p>
            <a:endParaRPr lang="zh-CN" altLang="en-US" sz="1600"/>
          </a:p>
          <a:p>
            <a:endParaRPr lang="zh-CN" altLang="en-US" sz="1600"/>
          </a:p>
          <a:p>
            <a:r>
              <a:rPr lang="zh-CN" altLang="en-US" sz="1600"/>
              <a:t>风险处理</a:t>
            </a:r>
          </a:p>
          <a:p>
            <a:endParaRPr lang="zh-CN" altLang="en-US" sz="1600"/>
          </a:p>
          <a:p>
            <a:endParaRPr lang="zh-CN" altLang="en-US" sz="1600"/>
          </a:p>
        </p:txBody>
      </p:sp>
      <p:cxnSp>
        <p:nvCxnSpPr>
          <p:cNvPr id="11" name="直接箭头连接符 10"/>
          <p:cNvCxnSpPr/>
          <p:nvPr/>
        </p:nvCxnSpPr>
        <p:spPr>
          <a:xfrm>
            <a:off x="4017011" y="3595370"/>
            <a:ext cx="545465" cy="0"/>
          </a:xfrm>
          <a:prstGeom prst="straightConnector1">
            <a:avLst/>
          </a:prstGeom>
          <a:ln>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flipV="1">
            <a:off x="3931921" y="2476501"/>
            <a:ext cx="570865" cy="1905"/>
          </a:xfrm>
          <a:prstGeom prst="straightConnector1">
            <a:avLst/>
          </a:prstGeom>
          <a:ln>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3" name="直接箭头连接符 12"/>
          <p:cNvCxnSpPr/>
          <p:nvPr/>
        </p:nvCxnSpPr>
        <p:spPr>
          <a:xfrm flipH="1">
            <a:off x="6219191" y="2467610"/>
            <a:ext cx="451485" cy="8890"/>
          </a:xfrm>
          <a:prstGeom prst="straightConnector1">
            <a:avLst/>
          </a:prstGeom>
          <a:ln>
            <a:headEnd type="none"/>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直接箭头连接符 13"/>
          <p:cNvCxnSpPr/>
          <p:nvPr/>
        </p:nvCxnSpPr>
        <p:spPr>
          <a:xfrm>
            <a:off x="6172201" y="3683000"/>
            <a:ext cx="545465" cy="0"/>
          </a:xfrm>
          <a:prstGeom prst="straightConnector1">
            <a:avLst/>
          </a:prstGeom>
          <a:ln>
            <a:headEnd type="none"/>
            <a:tailEnd type="triangle" w="med" len="med"/>
          </a:ln>
        </p:spPr>
        <p:style>
          <a:lnRef idx="1">
            <a:schemeClr val="accent1"/>
          </a:lnRef>
          <a:fillRef idx="0">
            <a:schemeClr val="accent1"/>
          </a:fillRef>
          <a:effectRef idx="0">
            <a:schemeClr val="accent1"/>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1038884" y="875869"/>
            <a:ext cx="7886700" cy="1325563"/>
          </a:xfrm>
        </p:spPr>
        <p:txBody>
          <a:bodyPr/>
          <a:lstStyle/>
          <a:p>
            <a:r>
              <a:rPr lang="zh-CN" altLang="en-US" sz="2800" b="1" dirty="0">
                <a:sym typeface="+mn-ea"/>
              </a:rPr>
              <a:t>一、生物安全（</a:t>
            </a:r>
            <a:r>
              <a:rPr lang="en-US" altLang="zh-CN" sz="2800" b="1" dirty="0">
                <a:latin typeface="Times New Roman" panose="02020703060505090304" pitchFamily="18" charset="0"/>
                <a:cs typeface="Times New Roman" panose="02020703060505090304" pitchFamily="18" charset="0"/>
                <a:sym typeface="+mn-ea"/>
              </a:rPr>
              <a:t>biosafety/biosecurity</a:t>
            </a:r>
            <a:r>
              <a:rPr lang="zh-CN" altLang="en-US" sz="2800" b="1" dirty="0">
                <a:sym typeface="+mn-ea"/>
              </a:rPr>
              <a:t>）是什么？</a:t>
            </a:r>
            <a:endParaRPr lang="zh-CN" altLang="en-US" sz="2800" b="1" dirty="0"/>
          </a:p>
        </p:txBody>
      </p:sp>
      <p:sp>
        <p:nvSpPr>
          <p:cNvPr id="3" name="内容占位符 2"/>
          <p:cNvSpPr>
            <a:spLocks noGrp="1"/>
          </p:cNvSpPr>
          <p:nvPr>
            <p:ph idx="1"/>
          </p:nvPr>
        </p:nvSpPr>
        <p:spPr>
          <a:xfrm>
            <a:off x="1121434" y="2480946"/>
            <a:ext cx="10092906" cy="3696335"/>
          </a:xfrm>
        </p:spPr>
        <p:txBody>
          <a:bodyPr>
            <a:normAutofit/>
          </a:bodyPr>
          <a:lstStyle/>
          <a:p>
            <a:pPr marL="0" indent="0">
              <a:lnSpc>
                <a:spcPct val="140000"/>
              </a:lnSpc>
              <a:spcBef>
                <a:spcPts val="700"/>
              </a:spcBef>
              <a:buNone/>
            </a:pPr>
            <a:r>
              <a:rPr lang="zh-CN" altLang="en-US" sz="2000" dirty="0"/>
              <a:t>定义：</a:t>
            </a:r>
            <a:endParaRPr lang="en-US" altLang="zh-CN" sz="2000" dirty="0"/>
          </a:p>
          <a:p>
            <a:pPr marL="0" indent="0">
              <a:lnSpc>
                <a:spcPct val="140000"/>
              </a:lnSpc>
              <a:spcBef>
                <a:spcPts val="700"/>
              </a:spcBef>
              <a:buNone/>
            </a:pPr>
            <a:r>
              <a:rPr lang="en-US" altLang="zh-CN" sz="2000" dirty="0"/>
              <a:t>       </a:t>
            </a:r>
            <a:r>
              <a:rPr lang="en-US" altLang="zh-CN" sz="2000" dirty="0" smtClean="0"/>
              <a:t>  </a:t>
            </a:r>
            <a:r>
              <a:rPr lang="zh-CN" altLang="en-US" sz="2000" dirty="0" smtClean="0"/>
              <a:t>指</a:t>
            </a:r>
            <a:r>
              <a:rPr lang="zh-CN" altLang="en-US" sz="2000" dirty="0" smtClean="0"/>
              <a:t>国家有效</a:t>
            </a:r>
            <a:r>
              <a:rPr lang="zh-CN" altLang="en-US" sz="2000" b="1" u="sng" dirty="0" smtClean="0"/>
              <a:t>防范和应对</a:t>
            </a:r>
            <a:r>
              <a:rPr lang="zh-CN" altLang="en-US" sz="2000" dirty="0" smtClean="0"/>
              <a:t>危险生物因子及相关因素威胁，</a:t>
            </a:r>
            <a:r>
              <a:rPr lang="zh-CN" altLang="en-US" sz="2000" b="1" u="sng" dirty="0" smtClean="0"/>
              <a:t>生物技术</a:t>
            </a:r>
            <a:r>
              <a:rPr lang="zh-CN" altLang="en-US" sz="2000" dirty="0" smtClean="0"/>
              <a:t>能够稳定健康发展，人民生命</a:t>
            </a:r>
            <a:r>
              <a:rPr lang="zh-CN" altLang="en-US" sz="2000" b="1" u="sng" dirty="0" smtClean="0"/>
              <a:t>健康和生态系统</a:t>
            </a:r>
            <a:r>
              <a:rPr lang="zh-CN" altLang="en-US" sz="2000" dirty="0" smtClean="0"/>
              <a:t>相对处于没有危险和不受威胁的状态，</a:t>
            </a:r>
            <a:r>
              <a:rPr lang="zh-CN" altLang="en-US" sz="2000" b="1" u="sng" dirty="0" smtClean="0"/>
              <a:t>生物领域</a:t>
            </a:r>
            <a:r>
              <a:rPr lang="zh-CN" altLang="en-US" sz="2000" dirty="0" smtClean="0"/>
              <a:t>具备维护国家安全和持续发展的能力。</a:t>
            </a:r>
          </a:p>
          <a:p>
            <a:pPr marL="0" indent="0" algn="r">
              <a:lnSpc>
                <a:spcPct val="140000"/>
              </a:lnSpc>
              <a:spcBef>
                <a:spcPts val="700"/>
              </a:spcBef>
              <a:buNone/>
            </a:pPr>
            <a:r>
              <a:rPr lang="zh-CN" altLang="en-US" sz="2000" dirty="0" smtClean="0"/>
              <a:t>                                                                      </a:t>
            </a:r>
            <a:r>
              <a:rPr lang="en-US" altLang="zh-CN" sz="2000" dirty="0" smtClean="0"/>
              <a:t>——</a:t>
            </a:r>
            <a:r>
              <a:rPr lang="zh-CN" altLang="en-US" sz="2000" dirty="0" smtClean="0"/>
              <a:t>《生物安全法》第二条</a:t>
            </a:r>
          </a:p>
          <a:p>
            <a:pPr marL="0" indent="0">
              <a:lnSpc>
                <a:spcPct val="140000"/>
              </a:lnSpc>
              <a:spcBef>
                <a:spcPts val="700"/>
              </a:spcBef>
              <a:buNone/>
            </a:pPr>
            <a:endParaRPr lang="zh-CN" altLang="en-US" sz="2000" dirty="0"/>
          </a:p>
        </p:txBody>
      </p:sp>
    </p:spTree>
    <p:custDataLst>
      <p:tags r:id="rId1"/>
    </p:custData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r>
              <a:rPr lang="zh-CN" altLang="en-US" sz="2800" b="1" dirty="0"/>
              <a:t>三、生物安全</a:t>
            </a:r>
            <a:r>
              <a:rPr lang="zh-CN" altLang="en-US" sz="2800" b="1" dirty="0" smtClean="0"/>
              <a:t>发展历程</a:t>
            </a:r>
            <a:endParaRPr lang="zh-CN" altLang="en-US" sz="2800" b="1" dirty="0"/>
          </a:p>
        </p:txBody>
      </p:sp>
      <p:sp>
        <p:nvSpPr>
          <p:cNvPr id="3" name="内容占位符 2"/>
          <p:cNvSpPr>
            <a:spLocks noGrp="1"/>
          </p:cNvSpPr>
          <p:nvPr>
            <p:ph idx="1"/>
          </p:nvPr>
        </p:nvSpPr>
        <p:spPr/>
        <p:txBody>
          <a:bodyPr>
            <a:normAutofit fontScale="55000" lnSpcReduction="20000"/>
          </a:bodyPr>
          <a:lstStyle/>
          <a:p>
            <a:pPr marL="0" indent="0">
              <a:lnSpc>
                <a:spcPct val="170000"/>
              </a:lnSpc>
              <a:buNone/>
            </a:pPr>
            <a:r>
              <a:rPr lang="en-US" altLang="zh-CN" sz="2900" dirty="0"/>
              <a:t>1.</a:t>
            </a:r>
            <a:r>
              <a:rPr lang="zh-CN" altLang="en-US" sz="2900" dirty="0"/>
              <a:t>传染病的控制</a:t>
            </a:r>
            <a:endParaRPr lang="en-US" altLang="zh-CN" sz="2900" dirty="0"/>
          </a:p>
          <a:p>
            <a:pPr marL="0" indent="0">
              <a:lnSpc>
                <a:spcPct val="170000"/>
              </a:lnSpc>
              <a:buNone/>
            </a:pPr>
            <a:r>
              <a:rPr lang="en-US" altLang="zh-CN" dirty="0" smtClean="0">
                <a:solidFill>
                  <a:schemeClr val="tx1"/>
                </a:solidFill>
              </a:rPr>
              <a:t>       542</a:t>
            </a:r>
            <a:r>
              <a:rPr lang="zh-CN" altLang="en-US" dirty="0" smtClean="0">
                <a:solidFill>
                  <a:schemeClr val="tx1"/>
                </a:solidFill>
              </a:rPr>
              <a:t>年，“查士丁尼瘟疫”</a:t>
            </a:r>
            <a:r>
              <a:rPr lang="en-US" altLang="zh-CN" dirty="0" smtClean="0">
                <a:solidFill>
                  <a:schemeClr val="tx1"/>
                </a:solidFill>
              </a:rPr>
              <a:t>——</a:t>
            </a:r>
            <a:r>
              <a:rPr lang="zh-CN" altLang="en-US" dirty="0" smtClean="0">
                <a:solidFill>
                  <a:schemeClr val="tx1"/>
                </a:solidFill>
              </a:rPr>
              <a:t>鼠疫，持续</a:t>
            </a:r>
            <a:r>
              <a:rPr lang="en-US" altLang="zh-CN" dirty="0" smtClean="0">
                <a:solidFill>
                  <a:schemeClr val="tx1"/>
                </a:solidFill>
              </a:rPr>
              <a:t>50</a:t>
            </a:r>
            <a:r>
              <a:rPr lang="zh-CN" altLang="en-US" dirty="0" smtClean="0">
                <a:solidFill>
                  <a:schemeClr val="tx1"/>
                </a:solidFill>
              </a:rPr>
              <a:t>多年，导致东罗马帝国的衰落；</a:t>
            </a:r>
            <a:endParaRPr lang="en-US" altLang="zh-CN" dirty="0" smtClean="0">
              <a:solidFill>
                <a:schemeClr val="tx1"/>
              </a:solidFill>
            </a:endParaRPr>
          </a:p>
          <a:p>
            <a:pPr marL="0" indent="0">
              <a:lnSpc>
                <a:spcPct val="170000"/>
              </a:lnSpc>
              <a:buNone/>
            </a:pPr>
            <a:r>
              <a:rPr lang="en-US" altLang="zh-CN" dirty="0">
                <a:solidFill>
                  <a:schemeClr val="tx1"/>
                </a:solidFill>
              </a:rPr>
              <a:t> </a:t>
            </a:r>
            <a:r>
              <a:rPr lang="en-US" altLang="zh-CN" dirty="0" smtClean="0">
                <a:solidFill>
                  <a:schemeClr val="tx1"/>
                </a:solidFill>
              </a:rPr>
              <a:t>      1347~1351</a:t>
            </a:r>
            <a:r>
              <a:rPr lang="zh-CN" altLang="en-US" dirty="0" smtClean="0">
                <a:solidFill>
                  <a:schemeClr val="tx1"/>
                </a:solidFill>
              </a:rPr>
              <a:t>年，由商船上感染鼠疫杆菌的老鼠及跳蚤带入埃及和意大利，导致</a:t>
            </a:r>
            <a:r>
              <a:rPr lang="en-US" altLang="zh-CN" dirty="0" smtClean="0">
                <a:solidFill>
                  <a:schemeClr val="tx1"/>
                </a:solidFill>
              </a:rPr>
              <a:t>14~17</a:t>
            </a:r>
            <a:r>
              <a:rPr lang="zh-CN" altLang="en-US" dirty="0" smtClean="0">
                <a:solidFill>
                  <a:schemeClr val="tx1"/>
                </a:solidFill>
              </a:rPr>
              <a:t>世纪，黑死病在欧洲持续流行</a:t>
            </a:r>
            <a:r>
              <a:rPr lang="en-US" altLang="zh-CN" dirty="0" smtClean="0">
                <a:solidFill>
                  <a:schemeClr val="tx1"/>
                </a:solidFill>
              </a:rPr>
              <a:t>300</a:t>
            </a:r>
            <a:r>
              <a:rPr lang="zh-CN" altLang="en-US" dirty="0" smtClean="0">
                <a:solidFill>
                  <a:schemeClr val="tx1"/>
                </a:solidFill>
              </a:rPr>
              <a:t>多年，欧洲</a:t>
            </a:r>
            <a:r>
              <a:rPr lang="en-US" altLang="zh-CN" dirty="0" smtClean="0">
                <a:solidFill>
                  <a:schemeClr val="tx1"/>
                </a:solidFill>
              </a:rPr>
              <a:t>1/3</a:t>
            </a:r>
            <a:r>
              <a:rPr lang="zh-CN" altLang="en-US" dirty="0" smtClean="0">
                <a:solidFill>
                  <a:schemeClr val="tx1"/>
                </a:solidFill>
              </a:rPr>
              <a:t>人口（</a:t>
            </a:r>
            <a:r>
              <a:rPr lang="en-US" altLang="zh-CN" dirty="0" smtClean="0">
                <a:solidFill>
                  <a:schemeClr val="tx1"/>
                </a:solidFill>
              </a:rPr>
              <a:t>2400</a:t>
            </a:r>
            <a:r>
              <a:rPr lang="zh-CN" altLang="en-US" dirty="0" smtClean="0">
                <a:solidFill>
                  <a:schemeClr val="tx1"/>
                </a:solidFill>
              </a:rPr>
              <a:t>万人）死亡</a:t>
            </a:r>
            <a:r>
              <a:rPr lang="zh-CN" altLang="en-US" dirty="0" smtClean="0">
                <a:solidFill>
                  <a:schemeClr val="tx1"/>
                </a:solidFill>
              </a:rPr>
              <a:t>；鼠疫杆菌寄生在印鼠客蚤中，印鼠客蚤寄生在本地黑家鼠上，印度褐家鼠的入侵终结了欧洲的黑死病。</a:t>
            </a:r>
            <a:endParaRPr lang="en-US" altLang="zh-CN" dirty="0" smtClean="0">
              <a:solidFill>
                <a:schemeClr val="tx1"/>
              </a:solidFill>
            </a:endParaRPr>
          </a:p>
          <a:p>
            <a:pPr marL="0" indent="0">
              <a:lnSpc>
                <a:spcPct val="170000"/>
              </a:lnSpc>
              <a:buNone/>
            </a:pPr>
            <a:r>
              <a:rPr lang="en-US" altLang="zh-CN" dirty="0">
                <a:solidFill>
                  <a:schemeClr val="tx1"/>
                </a:solidFill>
              </a:rPr>
              <a:t> </a:t>
            </a:r>
            <a:r>
              <a:rPr lang="en-US" altLang="zh-CN" dirty="0" smtClean="0">
                <a:solidFill>
                  <a:schemeClr val="tx1"/>
                </a:solidFill>
              </a:rPr>
              <a:t>       1510</a:t>
            </a:r>
            <a:r>
              <a:rPr lang="zh-CN" altLang="en-US" dirty="0" smtClean="0">
                <a:solidFill>
                  <a:schemeClr val="tx1"/>
                </a:solidFill>
              </a:rPr>
              <a:t>年，英国发生有案可查的世界第一次流感；</a:t>
            </a:r>
            <a:endParaRPr lang="en-US" altLang="zh-CN" dirty="0" smtClean="0">
              <a:solidFill>
                <a:schemeClr val="tx1"/>
              </a:solidFill>
            </a:endParaRPr>
          </a:p>
          <a:p>
            <a:pPr marL="0" indent="0">
              <a:lnSpc>
                <a:spcPct val="170000"/>
              </a:lnSpc>
              <a:buNone/>
            </a:pPr>
            <a:r>
              <a:rPr lang="en-US" altLang="zh-CN" dirty="0" smtClean="0">
                <a:solidFill>
                  <a:schemeClr val="tx1"/>
                </a:solidFill>
              </a:rPr>
              <a:t>        19</a:t>
            </a:r>
            <a:r>
              <a:rPr lang="zh-CN" altLang="en-US" dirty="0" smtClean="0">
                <a:solidFill>
                  <a:schemeClr val="tx1"/>
                </a:solidFill>
              </a:rPr>
              <a:t>世纪，发现麻风病、疟疾、伤寒、结核病、霍乱、破伤风、布鲁氏菌病；</a:t>
            </a:r>
            <a:endParaRPr lang="en-US" altLang="zh-CN" dirty="0" smtClean="0">
              <a:solidFill>
                <a:schemeClr val="tx1"/>
              </a:solidFill>
            </a:endParaRPr>
          </a:p>
          <a:p>
            <a:pPr marL="0" indent="0">
              <a:lnSpc>
                <a:spcPct val="170000"/>
              </a:lnSpc>
              <a:buNone/>
            </a:pPr>
            <a:r>
              <a:rPr lang="en-US" altLang="zh-CN" dirty="0">
                <a:solidFill>
                  <a:schemeClr val="tx1"/>
                </a:solidFill>
              </a:rPr>
              <a:t> </a:t>
            </a:r>
            <a:r>
              <a:rPr lang="en-US" altLang="zh-CN" dirty="0" smtClean="0">
                <a:solidFill>
                  <a:schemeClr val="tx1"/>
                </a:solidFill>
              </a:rPr>
              <a:t>        20</a:t>
            </a:r>
            <a:r>
              <a:rPr lang="zh-CN" altLang="en-US" dirty="0" smtClean="0">
                <a:solidFill>
                  <a:schemeClr val="tx1"/>
                </a:solidFill>
              </a:rPr>
              <a:t>世纪，发现梅毒、百日咳、斑疹伤寒等</a:t>
            </a:r>
            <a:endParaRPr lang="en-US" altLang="zh-CN" dirty="0" smtClean="0">
              <a:solidFill>
                <a:schemeClr val="tx1"/>
              </a:solidFill>
            </a:endParaRPr>
          </a:p>
          <a:p>
            <a:pPr marL="0" indent="0">
              <a:lnSpc>
                <a:spcPct val="170000"/>
              </a:lnSpc>
              <a:buNone/>
            </a:pPr>
            <a:r>
              <a:rPr lang="en-US" altLang="zh-CN" dirty="0">
                <a:solidFill>
                  <a:schemeClr val="tx1"/>
                </a:solidFill>
              </a:rPr>
              <a:t> </a:t>
            </a:r>
            <a:r>
              <a:rPr lang="en-US" altLang="zh-CN" dirty="0" smtClean="0">
                <a:solidFill>
                  <a:schemeClr val="tx1"/>
                </a:solidFill>
              </a:rPr>
              <a:t>        20</a:t>
            </a:r>
            <a:r>
              <a:rPr lang="zh-CN" altLang="en-US" dirty="0" smtClean="0">
                <a:solidFill>
                  <a:schemeClr val="tx1"/>
                </a:solidFill>
              </a:rPr>
              <a:t>世纪</a:t>
            </a:r>
            <a:r>
              <a:rPr lang="en-US" altLang="zh-CN" dirty="0" smtClean="0">
                <a:solidFill>
                  <a:schemeClr val="tx1"/>
                </a:solidFill>
              </a:rPr>
              <a:t>90</a:t>
            </a:r>
            <a:r>
              <a:rPr lang="zh-CN" altLang="en-US" dirty="0" smtClean="0">
                <a:solidFill>
                  <a:schemeClr val="tx1"/>
                </a:solidFill>
              </a:rPr>
              <a:t>年代以来，全球商品和人口流动日益频繁，艾滋病、疯牛病、埃博拉出血热、</a:t>
            </a:r>
            <a:r>
              <a:rPr lang="en-US" altLang="zh-CN" dirty="0" smtClean="0">
                <a:solidFill>
                  <a:schemeClr val="tx1"/>
                </a:solidFill>
              </a:rPr>
              <a:t>SARS</a:t>
            </a:r>
            <a:r>
              <a:rPr lang="zh-CN" altLang="en-US" dirty="0" smtClean="0">
                <a:solidFill>
                  <a:schemeClr val="tx1"/>
                </a:solidFill>
              </a:rPr>
              <a:t>、甲型</a:t>
            </a:r>
            <a:r>
              <a:rPr lang="en-US" altLang="zh-CN" dirty="0" smtClean="0">
                <a:solidFill>
                  <a:schemeClr val="tx1"/>
                </a:solidFill>
              </a:rPr>
              <a:t>HINI</a:t>
            </a:r>
            <a:r>
              <a:rPr lang="zh-CN" altLang="en-US" dirty="0" smtClean="0">
                <a:solidFill>
                  <a:schemeClr val="tx1"/>
                </a:solidFill>
              </a:rPr>
              <a:t>流感、超级细菌、致命大肠杆菌等先后在全球爆发</a:t>
            </a:r>
            <a:r>
              <a:rPr lang="zh-CN" altLang="en-US" dirty="0" smtClean="0">
                <a:solidFill>
                  <a:schemeClr val="tx1"/>
                </a:solidFill>
              </a:rPr>
              <a:t>。</a:t>
            </a:r>
            <a:endParaRPr lang="en-US" altLang="zh-CN" dirty="0" smtClean="0">
              <a:solidFill>
                <a:schemeClr val="tx1"/>
              </a:solidFill>
            </a:endParaRPr>
          </a:p>
        </p:txBody>
      </p:sp>
    </p:spTree>
    <p:custDataLst>
      <p:tags r:id="rId1"/>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88546" y="383012"/>
            <a:ext cx="3843597" cy="801226"/>
          </a:xfrm>
        </p:spPr>
        <p:txBody>
          <a:bodyPr>
            <a:normAutofit/>
          </a:bodyPr>
          <a:lstStyle/>
          <a:p>
            <a:r>
              <a:rPr lang="zh-CN" altLang="en-US" sz="1800" b="1" dirty="0"/>
              <a:t>对国家安全的影响</a:t>
            </a:r>
            <a:endParaRPr lang="zh-CN" altLang="en-US" sz="1800" b="1" dirty="0"/>
          </a:p>
        </p:txBody>
      </p:sp>
      <p:sp>
        <p:nvSpPr>
          <p:cNvPr id="3" name="内容占位符 2"/>
          <p:cNvSpPr>
            <a:spLocks noGrp="1"/>
          </p:cNvSpPr>
          <p:nvPr>
            <p:ph idx="1"/>
          </p:nvPr>
        </p:nvSpPr>
        <p:spPr>
          <a:xfrm>
            <a:off x="836761" y="1105593"/>
            <a:ext cx="10826151" cy="5390098"/>
          </a:xfrm>
        </p:spPr>
        <p:txBody>
          <a:bodyPr>
            <a:normAutofit fontScale="62500" lnSpcReduction="20000"/>
          </a:bodyPr>
          <a:lstStyle/>
          <a:p>
            <a:pPr>
              <a:lnSpc>
                <a:spcPct val="120000"/>
              </a:lnSpc>
            </a:pPr>
            <a:r>
              <a:rPr lang="en-US" altLang="zh-CN" dirty="0" smtClean="0">
                <a:solidFill>
                  <a:schemeClr val="tx1"/>
                </a:solidFill>
              </a:rPr>
              <a:t>《</a:t>
            </a:r>
            <a:r>
              <a:rPr lang="zh-CN" altLang="en-US" dirty="0" smtClean="0">
                <a:solidFill>
                  <a:schemeClr val="tx1"/>
                </a:solidFill>
              </a:rPr>
              <a:t>伯罗奔尼撒战争史</a:t>
            </a:r>
            <a:r>
              <a:rPr lang="en-US" altLang="zh-CN" dirty="0" smtClean="0">
                <a:solidFill>
                  <a:schemeClr val="tx1"/>
                </a:solidFill>
              </a:rPr>
              <a:t>》</a:t>
            </a:r>
            <a:r>
              <a:rPr lang="zh-CN" altLang="en-US" dirty="0" smtClean="0">
                <a:solidFill>
                  <a:schemeClr val="tx1"/>
                </a:solidFill>
              </a:rPr>
              <a:t>指出：公元前</a:t>
            </a:r>
            <a:r>
              <a:rPr lang="en-US" altLang="zh-CN" dirty="0" smtClean="0">
                <a:solidFill>
                  <a:schemeClr val="tx1"/>
                </a:solidFill>
              </a:rPr>
              <a:t>430-</a:t>
            </a:r>
            <a:r>
              <a:rPr lang="zh-CN" altLang="en-US" dirty="0" smtClean="0">
                <a:solidFill>
                  <a:schemeClr val="tx1"/>
                </a:solidFill>
              </a:rPr>
              <a:t>前</a:t>
            </a:r>
            <a:r>
              <a:rPr lang="en-US" altLang="zh-CN" dirty="0" smtClean="0">
                <a:solidFill>
                  <a:schemeClr val="tx1"/>
                </a:solidFill>
              </a:rPr>
              <a:t>427</a:t>
            </a:r>
            <a:r>
              <a:rPr lang="zh-CN" altLang="en-US" dirty="0" smtClean="0">
                <a:solidFill>
                  <a:schemeClr val="tx1"/>
                </a:solidFill>
              </a:rPr>
              <a:t>年，雅典的一场瘟疫导致</a:t>
            </a:r>
            <a:r>
              <a:rPr lang="en-US" altLang="zh-CN" dirty="0" smtClean="0">
                <a:solidFill>
                  <a:schemeClr val="tx1"/>
                </a:solidFill>
              </a:rPr>
              <a:t>1/4</a:t>
            </a:r>
            <a:r>
              <a:rPr lang="zh-CN" altLang="en-US" dirty="0" smtClean="0">
                <a:solidFill>
                  <a:schemeClr val="tx1"/>
                </a:solidFill>
              </a:rPr>
              <a:t>主力军死亡，雅典开始衰落</a:t>
            </a:r>
            <a:endParaRPr lang="en-US" altLang="zh-CN" dirty="0" smtClean="0">
              <a:solidFill>
                <a:schemeClr val="tx1"/>
              </a:solidFill>
            </a:endParaRPr>
          </a:p>
          <a:p>
            <a:pPr>
              <a:lnSpc>
                <a:spcPct val="120000"/>
              </a:lnSpc>
            </a:pPr>
            <a:r>
              <a:rPr lang="zh-CN" altLang="en-US" dirty="0" smtClean="0">
                <a:solidFill>
                  <a:schemeClr val="tx1"/>
                </a:solidFill>
              </a:rPr>
              <a:t>黑死病是西欧封建制度瓦解，新兴民主国家崛起的一个主要原因</a:t>
            </a:r>
            <a:endParaRPr lang="en-US" altLang="zh-CN" dirty="0" smtClean="0">
              <a:solidFill>
                <a:schemeClr val="tx1"/>
              </a:solidFill>
            </a:endParaRPr>
          </a:p>
          <a:p>
            <a:pPr>
              <a:lnSpc>
                <a:spcPct val="120000"/>
              </a:lnSpc>
            </a:pPr>
            <a:r>
              <a:rPr lang="zh-CN" altLang="en-US" dirty="0" smtClean="0">
                <a:solidFill>
                  <a:schemeClr val="tx1"/>
                </a:solidFill>
              </a:rPr>
              <a:t>东汉末年的伤寒和明朝末年的鼠疫，几次大规模瘟疫催生了社会的动荡。</a:t>
            </a:r>
            <a:endParaRPr lang="en-US" altLang="zh-CN" dirty="0" smtClean="0">
              <a:solidFill>
                <a:schemeClr val="tx1"/>
              </a:solidFill>
            </a:endParaRPr>
          </a:p>
          <a:p>
            <a:pPr>
              <a:lnSpc>
                <a:spcPct val="120000"/>
              </a:lnSpc>
            </a:pPr>
            <a:endParaRPr lang="en-US" altLang="zh-CN" dirty="0"/>
          </a:p>
          <a:p>
            <a:pPr>
              <a:lnSpc>
                <a:spcPct val="120000"/>
              </a:lnSpc>
            </a:pPr>
            <a:endParaRPr lang="en-US" altLang="zh-CN" dirty="0" smtClean="0"/>
          </a:p>
          <a:p>
            <a:pPr>
              <a:lnSpc>
                <a:spcPct val="120000"/>
              </a:lnSpc>
            </a:pPr>
            <a:endParaRPr lang="en-US" altLang="zh-CN" dirty="0"/>
          </a:p>
          <a:p>
            <a:pPr>
              <a:lnSpc>
                <a:spcPct val="120000"/>
              </a:lnSpc>
            </a:pPr>
            <a:endParaRPr lang="en-US" altLang="zh-CN" dirty="0" smtClean="0"/>
          </a:p>
          <a:p>
            <a:pPr>
              <a:lnSpc>
                <a:spcPct val="120000"/>
              </a:lnSpc>
            </a:pPr>
            <a:endParaRPr lang="en-US" altLang="zh-CN" dirty="0"/>
          </a:p>
          <a:p>
            <a:pPr>
              <a:lnSpc>
                <a:spcPct val="120000"/>
              </a:lnSpc>
            </a:pPr>
            <a:endParaRPr lang="en-US" altLang="zh-CN" dirty="0" smtClean="0"/>
          </a:p>
          <a:p>
            <a:pPr marL="0" indent="0">
              <a:lnSpc>
                <a:spcPct val="120000"/>
              </a:lnSpc>
              <a:buNone/>
            </a:pPr>
            <a:r>
              <a:rPr lang="zh-CN" altLang="en-US" dirty="0" smtClean="0"/>
              <a:t>       </a:t>
            </a:r>
            <a:endParaRPr lang="en-US" altLang="zh-CN" dirty="0" smtClean="0"/>
          </a:p>
          <a:p>
            <a:pPr marL="0" indent="0">
              <a:lnSpc>
                <a:spcPct val="120000"/>
              </a:lnSpc>
              <a:buNone/>
            </a:pPr>
            <a:r>
              <a:rPr lang="en-US" altLang="zh-CN" dirty="0"/>
              <a:t> </a:t>
            </a:r>
            <a:r>
              <a:rPr lang="en-US" altLang="zh-CN" dirty="0" smtClean="0"/>
              <a:t>      </a:t>
            </a:r>
          </a:p>
          <a:p>
            <a:pPr marL="0" indent="0">
              <a:lnSpc>
                <a:spcPct val="120000"/>
              </a:lnSpc>
              <a:buNone/>
            </a:pPr>
            <a:endParaRPr lang="en-US" altLang="zh-CN" dirty="0"/>
          </a:p>
          <a:p>
            <a:pPr marL="0" indent="0">
              <a:lnSpc>
                <a:spcPct val="120000"/>
              </a:lnSpc>
              <a:buNone/>
            </a:pPr>
            <a:r>
              <a:rPr lang="zh-CN" altLang="en-US" dirty="0" smtClean="0">
                <a:solidFill>
                  <a:schemeClr val="tx1"/>
                </a:solidFill>
              </a:rPr>
              <a:t>       </a:t>
            </a:r>
            <a:r>
              <a:rPr lang="zh-CN" altLang="en-US" b="1" dirty="0" smtClean="0">
                <a:solidFill>
                  <a:schemeClr val="tx1"/>
                </a:solidFill>
              </a:rPr>
              <a:t>因此，传染病通过</a:t>
            </a:r>
            <a:r>
              <a:rPr lang="zh-CN" altLang="en-US" b="1" u="sng" dirty="0" smtClean="0">
                <a:solidFill>
                  <a:schemeClr val="tx1"/>
                </a:solidFill>
              </a:rPr>
              <a:t>经济增长、人口数量及流动、国防、以及政府治理</a:t>
            </a:r>
            <a:r>
              <a:rPr lang="zh-CN" altLang="en-US" b="1" dirty="0" smtClean="0">
                <a:solidFill>
                  <a:schemeClr val="tx1"/>
                </a:solidFill>
              </a:rPr>
              <a:t>影响国家安全。</a:t>
            </a:r>
            <a:endParaRPr lang="zh-CN" altLang="en-US" b="1" dirty="0">
              <a:solidFill>
                <a:schemeClr val="tx1"/>
              </a:solidFill>
            </a:endParaRPr>
          </a:p>
        </p:txBody>
      </p:sp>
      <p:pic>
        <p:nvPicPr>
          <p:cNvPr id="5" name="图片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32143" y="2497553"/>
            <a:ext cx="3434324" cy="2124119"/>
          </a:xfrm>
          <a:prstGeom prst="rect">
            <a:avLst/>
          </a:prstGeom>
        </p:spPr>
      </p:pic>
      <p:sp>
        <p:nvSpPr>
          <p:cNvPr id="6" name="文本框 5"/>
          <p:cNvSpPr txBox="1"/>
          <p:nvPr/>
        </p:nvSpPr>
        <p:spPr>
          <a:xfrm>
            <a:off x="3032761" y="4685517"/>
            <a:ext cx="6442363" cy="646331"/>
          </a:xfrm>
          <a:prstGeom prst="rect">
            <a:avLst/>
          </a:prstGeom>
          <a:noFill/>
        </p:spPr>
        <p:txBody>
          <a:bodyPr wrap="square" rtlCol="0">
            <a:spAutoFit/>
          </a:bodyPr>
          <a:lstStyle/>
          <a:p>
            <a:r>
              <a:rPr lang="zh-CN" altLang="en-US" sz="1200" dirty="0">
                <a:latin typeface="华文楷体" panose="02010600040101010101" pitchFamily="2" charset="-122"/>
                <a:ea typeface="华文楷体" panose="02010600040101010101" pitchFamily="2" charset="-122"/>
              </a:rPr>
              <a:t>        这</a:t>
            </a:r>
            <a:r>
              <a:rPr lang="zh-CN" altLang="en-US" sz="1200" dirty="0">
                <a:latin typeface="华文楷体" panose="02010600040101010101" pitchFamily="2" charset="-122"/>
                <a:ea typeface="华文楷体" panose="02010600040101010101" pitchFamily="2" charset="-122"/>
              </a:rPr>
              <a:t>场肆虐的鼠疫，是自内部击溃明朝的利刃。经过这场浩劫，明朝气数已尽，半年后北京被李自成轻松攻陷，崇祯帝自缢，明朝覆灭。鼠疫不是导致明朝覆亡的唯一原因，但绝对算得上压倒骆驼的最后一根稻草。毕竟在自然面前，人类的力量总是显得渺小。</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2208362" y="1224951"/>
            <a:ext cx="7822675" cy="4664203"/>
          </a:xfrm>
        </p:spPr>
        <p:txBody>
          <a:bodyPr>
            <a:normAutofit fontScale="77500" lnSpcReduction="20000"/>
          </a:bodyPr>
          <a:lstStyle/>
          <a:p>
            <a:r>
              <a:rPr lang="zh-CN" altLang="en-US" sz="3200" b="1" dirty="0"/>
              <a:t>传染病流行的原因</a:t>
            </a:r>
            <a:endParaRPr lang="en-US" altLang="zh-CN" sz="3200" dirty="0"/>
          </a:p>
          <a:p>
            <a:pPr marL="0" indent="0">
              <a:lnSpc>
                <a:spcPct val="150000"/>
              </a:lnSpc>
              <a:buNone/>
            </a:pPr>
            <a:r>
              <a:rPr lang="en-US" altLang="zh-CN" b="1" dirty="0">
                <a:latin typeface="宋体" panose="02010600030101010101" pitchFamily="2" charset="-122"/>
                <a:ea typeface="宋体" panose="02010600030101010101" pitchFamily="2" charset="-122"/>
              </a:rPr>
              <a:t> </a:t>
            </a:r>
            <a:r>
              <a:rPr lang="en-US" altLang="zh-CN" b="1" dirty="0" smtClean="0">
                <a:latin typeface="宋体" panose="02010600030101010101" pitchFamily="2" charset="-122"/>
                <a:ea typeface="宋体" panose="02010600030101010101" pitchFamily="2" charset="-122"/>
              </a:rPr>
              <a:t>   </a:t>
            </a:r>
            <a:r>
              <a:rPr lang="en-US" altLang="zh-CN" b="1" dirty="0" smtClean="0">
                <a:solidFill>
                  <a:schemeClr val="tx1"/>
                </a:solidFill>
                <a:latin typeface="宋体" panose="02010600030101010101" pitchFamily="2" charset="-122"/>
                <a:ea typeface="宋体" panose="02010600030101010101" pitchFamily="2" charset="-122"/>
              </a:rPr>
              <a:t>1</a:t>
            </a:r>
            <a:r>
              <a:rPr lang="zh-CN" altLang="en-US" b="1" dirty="0" smtClean="0">
                <a:solidFill>
                  <a:schemeClr val="tx1"/>
                </a:solidFill>
                <a:latin typeface="宋体" panose="02010600030101010101" pitchFamily="2" charset="-122"/>
                <a:ea typeface="宋体" panose="02010600030101010101" pitchFamily="2" charset="-122"/>
              </a:rPr>
              <a:t>）全球化发展，人口流动频繁</a:t>
            </a:r>
            <a:endParaRPr lang="en-US" altLang="zh-CN" b="1" dirty="0" smtClean="0">
              <a:solidFill>
                <a:schemeClr val="tx1"/>
              </a:solidFill>
              <a:latin typeface="宋体" panose="02010600030101010101" pitchFamily="2" charset="-122"/>
              <a:ea typeface="宋体" panose="02010600030101010101" pitchFamily="2" charset="-122"/>
            </a:endParaRPr>
          </a:p>
          <a:p>
            <a:pPr marL="0" indent="0">
              <a:lnSpc>
                <a:spcPct val="150000"/>
              </a:lnSpc>
              <a:buNone/>
            </a:pPr>
            <a:r>
              <a:rPr lang="en-US" altLang="zh-CN" b="1" dirty="0">
                <a:solidFill>
                  <a:schemeClr val="tx1"/>
                </a:solidFill>
                <a:latin typeface="宋体" panose="02010600030101010101" pitchFamily="2" charset="-122"/>
                <a:ea typeface="宋体" panose="02010600030101010101" pitchFamily="2" charset="-122"/>
              </a:rPr>
              <a:t> </a:t>
            </a:r>
            <a:r>
              <a:rPr lang="en-US" altLang="zh-CN" b="1" dirty="0" smtClean="0">
                <a:solidFill>
                  <a:schemeClr val="tx1"/>
                </a:solidFill>
                <a:latin typeface="宋体" panose="02010600030101010101" pitchFamily="2" charset="-122"/>
                <a:ea typeface="宋体" panose="02010600030101010101" pitchFamily="2" charset="-122"/>
              </a:rPr>
              <a:t>   2</a:t>
            </a:r>
            <a:r>
              <a:rPr lang="zh-CN" altLang="en-US" b="1" dirty="0" smtClean="0">
                <a:solidFill>
                  <a:schemeClr val="tx1"/>
                </a:solidFill>
                <a:latin typeface="宋体" panose="02010600030101010101" pitchFamily="2" charset="-122"/>
                <a:ea typeface="宋体" panose="02010600030101010101" pitchFamily="2" charset="-122"/>
              </a:rPr>
              <a:t>）消费越来越多的加工食品</a:t>
            </a:r>
            <a:endParaRPr lang="en-US" altLang="zh-CN" b="1" dirty="0" smtClean="0">
              <a:solidFill>
                <a:schemeClr val="tx1"/>
              </a:solidFill>
              <a:latin typeface="宋体" panose="02010600030101010101" pitchFamily="2" charset="-122"/>
              <a:ea typeface="宋体" panose="02010600030101010101" pitchFamily="2" charset="-122"/>
            </a:endParaRPr>
          </a:p>
          <a:p>
            <a:pPr marL="0" indent="0">
              <a:lnSpc>
                <a:spcPct val="150000"/>
              </a:lnSpc>
              <a:buNone/>
            </a:pPr>
            <a:r>
              <a:rPr lang="en-US" altLang="zh-CN" b="1" dirty="0">
                <a:solidFill>
                  <a:schemeClr val="tx1"/>
                </a:solidFill>
                <a:latin typeface="宋体" panose="02010600030101010101" pitchFamily="2" charset="-122"/>
                <a:ea typeface="宋体" panose="02010600030101010101" pitchFamily="2" charset="-122"/>
              </a:rPr>
              <a:t> </a:t>
            </a:r>
            <a:r>
              <a:rPr lang="en-US" altLang="zh-CN" b="1" dirty="0" smtClean="0">
                <a:solidFill>
                  <a:schemeClr val="tx1"/>
                </a:solidFill>
                <a:latin typeface="宋体" panose="02010600030101010101" pitchFamily="2" charset="-122"/>
                <a:ea typeface="宋体" panose="02010600030101010101" pitchFamily="2" charset="-122"/>
              </a:rPr>
              <a:t>   3</a:t>
            </a:r>
            <a:r>
              <a:rPr lang="zh-CN" altLang="en-US" b="1" dirty="0" smtClean="0">
                <a:solidFill>
                  <a:schemeClr val="tx1"/>
                </a:solidFill>
                <a:latin typeface="宋体" panose="02010600030101010101" pitchFamily="2" charset="-122"/>
                <a:ea typeface="宋体" panose="02010600030101010101" pitchFamily="2" charset="-122"/>
              </a:rPr>
              <a:t>）城市化和人口老龄化</a:t>
            </a:r>
            <a:endParaRPr lang="en-US" altLang="zh-CN" b="1" dirty="0" smtClean="0">
              <a:solidFill>
                <a:schemeClr val="tx1"/>
              </a:solidFill>
              <a:latin typeface="宋体" panose="02010600030101010101" pitchFamily="2" charset="-122"/>
              <a:ea typeface="宋体" panose="02010600030101010101" pitchFamily="2" charset="-122"/>
            </a:endParaRPr>
          </a:p>
          <a:p>
            <a:pPr marL="0" indent="0">
              <a:lnSpc>
                <a:spcPct val="150000"/>
              </a:lnSpc>
              <a:buNone/>
            </a:pPr>
            <a:r>
              <a:rPr lang="en-US" altLang="zh-CN" b="1" dirty="0">
                <a:solidFill>
                  <a:schemeClr val="tx1"/>
                </a:solidFill>
                <a:latin typeface="宋体" panose="02010600030101010101" pitchFamily="2" charset="-122"/>
                <a:ea typeface="宋体" panose="02010600030101010101" pitchFamily="2" charset="-122"/>
              </a:rPr>
              <a:t> </a:t>
            </a:r>
            <a:r>
              <a:rPr lang="en-US" altLang="zh-CN" b="1" dirty="0" smtClean="0">
                <a:solidFill>
                  <a:schemeClr val="tx1"/>
                </a:solidFill>
                <a:latin typeface="宋体" panose="02010600030101010101" pitchFamily="2" charset="-122"/>
                <a:ea typeface="宋体" panose="02010600030101010101" pitchFamily="2" charset="-122"/>
              </a:rPr>
              <a:t>   4</a:t>
            </a:r>
            <a:r>
              <a:rPr lang="zh-CN" altLang="en-US" b="1" dirty="0" smtClean="0">
                <a:solidFill>
                  <a:schemeClr val="tx1"/>
                </a:solidFill>
                <a:latin typeface="宋体" panose="02010600030101010101" pitchFamily="2" charset="-122"/>
                <a:ea typeface="宋体" panose="02010600030101010101" pitchFamily="2" charset="-122"/>
              </a:rPr>
              <a:t>）战争与自然灾害</a:t>
            </a:r>
            <a:endParaRPr lang="en-US" altLang="zh-CN" b="1" dirty="0" smtClean="0">
              <a:solidFill>
                <a:schemeClr val="tx1"/>
              </a:solidFill>
              <a:latin typeface="宋体" panose="02010600030101010101" pitchFamily="2" charset="-122"/>
              <a:ea typeface="宋体" panose="02010600030101010101" pitchFamily="2" charset="-122"/>
            </a:endParaRPr>
          </a:p>
          <a:p>
            <a:pPr marL="0" indent="0">
              <a:lnSpc>
                <a:spcPct val="150000"/>
              </a:lnSpc>
              <a:buNone/>
            </a:pPr>
            <a:r>
              <a:rPr lang="en-US" altLang="zh-CN" b="1" dirty="0">
                <a:solidFill>
                  <a:schemeClr val="tx1"/>
                </a:solidFill>
                <a:latin typeface="宋体" panose="02010600030101010101" pitchFamily="2" charset="-122"/>
                <a:ea typeface="宋体" panose="02010600030101010101" pitchFamily="2" charset="-122"/>
              </a:rPr>
              <a:t> </a:t>
            </a:r>
            <a:r>
              <a:rPr lang="en-US" altLang="zh-CN" b="1" dirty="0" smtClean="0">
                <a:solidFill>
                  <a:schemeClr val="tx1"/>
                </a:solidFill>
                <a:latin typeface="宋体" panose="02010600030101010101" pitchFamily="2" charset="-122"/>
                <a:ea typeface="宋体" panose="02010600030101010101" pitchFamily="2" charset="-122"/>
              </a:rPr>
              <a:t>   5</a:t>
            </a:r>
            <a:r>
              <a:rPr lang="zh-CN" altLang="en-US" b="1" dirty="0" smtClean="0">
                <a:solidFill>
                  <a:schemeClr val="tx1"/>
                </a:solidFill>
                <a:latin typeface="宋体" panose="02010600030101010101" pitchFamily="2" charset="-122"/>
                <a:ea typeface="宋体" panose="02010600030101010101" pitchFamily="2" charset="-122"/>
              </a:rPr>
              <a:t>）砍伐森林</a:t>
            </a:r>
            <a:endParaRPr lang="en-US" altLang="zh-CN" b="1" dirty="0" smtClean="0">
              <a:solidFill>
                <a:schemeClr val="tx1"/>
              </a:solidFill>
              <a:latin typeface="宋体" panose="02010600030101010101" pitchFamily="2" charset="-122"/>
              <a:ea typeface="宋体" panose="02010600030101010101" pitchFamily="2" charset="-122"/>
            </a:endParaRPr>
          </a:p>
          <a:p>
            <a:pPr marL="0" indent="0">
              <a:lnSpc>
                <a:spcPct val="150000"/>
              </a:lnSpc>
              <a:buNone/>
            </a:pPr>
            <a:r>
              <a:rPr lang="en-US" altLang="zh-CN" b="1" dirty="0">
                <a:solidFill>
                  <a:schemeClr val="tx1"/>
                </a:solidFill>
                <a:latin typeface="宋体" panose="02010600030101010101" pitchFamily="2" charset="-122"/>
                <a:ea typeface="宋体" panose="02010600030101010101" pitchFamily="2" charset="-122"/>
              </a:rPr>
              <a:t> </a:t>
            </a:r>
            <a:r>
              <a:rPr lang="en-US" altLang="zh-CN" b="1" dirty="0" smtClean="0">
                <a:solidFill>
                  <a:schemeClr val="tx1"/>
                </a:solidFill>
                <a:latin typeface="宋体" panose="02010600030101010101" pitchFamily="2" charset="-122"/>
                <a:ea typeface="宋体" panose="02010600030101010101" pitchFamily="2" charset="-122"/>
              </a:rPr>
              <a:t>   6</a:t>
            </a:r>
            <a:r>
              <a:rPr lang="zh-CN" altLang="en-US" b="1" dirty="0" smtClean="0">
                <a:solidFill>
                  <a:schemeClr val="tx1"/>
                </a:solidFill>
                <a:latin typeface="宋体" panose="02010600030101010101" pitchFamily="2" charset="-122"/>
                <a:ea typeface="宋体" panose="02010600030101010101" pitchFamily="2" charset="-122"/>
              </a:rPr>
              <a:t>）静脉注射和不安全的性生活</a:t>
            </a:r>
            <a:endParaRPr lang="en-US" altLang="zh-CN" b="1" dirty="0" smtClean="0">
              <a:solidFill>
                <a:schemeClr val="tx1"/>
              </a:solidFill>
              <a:latin typeface="宋体" panose="02010600030101010101" pitchFamily="2" charset="-122"/>
              <a:ea typeface="宋体" panose="02010600030101010101" pitchFamily="2" charset="-122"/>
            </a:endParaRPr>
          </a:p>
          <a:p>
            <a:pPr marL="0" indent="0">
              <a:lnSpc>
                <a:spcPct val="150000"/>
              </a:lnSpc>
              <a:buNone/>
            </a:pPr>
            <a:r>
              <a:rPr lang="en-US" altLang="zh-CN" b="1" dirty="0">
                <a:solidFill>
                  <a:schemeClr val="tx1"/>
                </a:solidFill>
                <a:latin typeface="宋体" panose="02010600030101010101" pitchFamily="2" charset="-122"/>
                <a:ea typeface="宋体" panose="02010600030101010101" pitchFamily="2" charset="-122"/>
              </a:rPr>
              <a:t> </a:t>
            </a:r>
            <a:r>
              <a:rPr lang="en-US" altLang="zh-CN" b="1" dirty="0" smtClean="0">
                <a:solidFill>
                  <a:schemeClr val="tx1"/>
                </a:solidFill>
                <a:latin typeface="宋体" panose="02010600030101010101" pitchFamily="2" charset="-122"/>
                <a:ea typeface="宋体" panose="02010600030101010101" pitchFamily="2" charset="-122"/>
              </a:rPr>
              <a:t>   7</a:t>
            </a:r>
            <a:r>
              <a:rPr lang="zh-CN" altLang="en-US" b="1" dirty="0" smtClean="0">
                <a:solidFill>
                  <a:schemeClr val="tx1"/>
                </a:solidFill>
                <a:latin typeface="宋体" panose="02010600030101010101" pitchFamily="2" charset="-122"/>
                <a:ea typeface="宋体" panose="02010600030101010101" pitchFamily="2" charset="-122"/>
              </a:rPr>
              <a:t>）微生物的</a:t>
            </a:r>
            <a:r>
              <a:rPr lang="zh-CN" altLang="en-US" b="1" dirty="0" smtClean="0">
                <a:solidFill>
                  <a:schemeClr val="tx1"/>
                </a:solidFill>
                <a:latin typeface="宋体" panose="02010600030101010101" pitchFamily="2" charset="-122"/>
                <a:ea typeface="宋体" panose="02010600030101010101" pitchFamily="2" charset="-122"/>
              </a:rPr>
              <a:t>进化</a:t>
            </a:r>
            <a:r>
              <a:rPr lang="en-US" altLang="zh-CN" sz="2000" b="1" dirty="0" smtClean="0"/>
              <a:t>    </a:t>
            </a:r>
            <a:endParaRPr lang="en-US" altLang="zh-CN" sz="2000" b="1" dirty="0"/>
          </a:p>
          <a:p>
            <a:pPr marL="0" indent="0">
              <a:buNone/>
            </a:pPr>
            <a:r>
              <a:rPr lang="en-US" altLang="zh-CN" sz="2000" dirty="0"/>
              <a:t> </a:t>
            </a:r>
            <a:r>
              <a:rPr lang="en-US" altLang="zh-CN" sz="2000" dirty="0"/>
              <a:t>    </a:t>
            </a:r>
            <a:endParaRPr lang="zh-CN" altLang="en-US" sz="2000"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2405332" cy="592407"/>
          </a:xfrm>
        </p:spPr>
        <p:txBody>
          <a:bodyPr>
            <a:normAutofit/>
          </a:bodyPr>
          <a:lstStyle/>
          <a:p>
            <a:r>
              <a:rPr lang="zh-CN" altLang="en-US" sz="2000" b="1" dirty="0" smtClean="0"/>
              <a:t>生物气溶胶的发现</a:t>
            </a:r>
            <a:endParaRPr lang="zh-CN" altLang="en-US" sz="2000" b="1" dirty="0"/>
          </a:p>
        </p:txBody>
      </p:sp>
      <p:sp>
        <p:nvSpPr>
          <p:cNvPr id="3" name="内容占位符 2"/>
          <p:cNvSpPr>
            <a:spLocks noGrp="1"/>
          </p:cNvSpPr>
          <p:nvPr>
            <p:ph idx="1"/>
          </p:nvPr>
        </p:nvSpPr>
        <p:spPr>
          <a:xfrm>
            <a:off x="751935" y="1558205"/>
            <a:ext cx="10515600" cy="4351338"/>
          </a:xfrm>
        </p:spPr>
        <p:txBody>
          <a:bodyPr>
            <a:normAutofit fontScale="47500" lnSpcReduction="20000"/>
          </a:bodyPr>
          <a:lstStyle/>
          <a:p>
            <a:pPr>
              <a:lnSpc>
                <a:spcPct val="170000"/>
              </a:lnSpc>
            </a:pPr>
            <a:r>
              <a:rPr lang="zh-CN" altLang="en-US" dirty="0" smtClean="0"/>
              <a:t>吴又可  名有性，字又可，号淡斋，明末著名医学家，传染病学家，公园</a:t>
            </a:r>
            <a:r>
              <a:rPr lang="en-US" altLang="zh-CN" dirty="0" smtClean="0"/>
              <a:t>1582-1652</a:t>
            </a:r>
            <a:r>
              <a:rPr lang="zh-CN" altLang="en-US" dirty="0" smtClean="0"/>
              <a:t>年（明万历十年</a:t>
            </a:r>
            <a:r>
              <a:rPr lang="en-US" altLang="zh-CN" dirty="0" smtClean="0"/>
              <a:t>—</a:t>
            </a:r>
            <a:r>
              <a:rPr lang="zh-CN" altLang="en-US" dirty="0" smtClean="0"/>
              <a:t>清顺治九年）江苏吴江人。</a:t>
            </a:r>
            <a:endParaRPr lang="en-US" altLang="zh-CN" dirty="0" smtClean="0"/>
          </a:p>
          <a:p>
            <a:pPr>
              <a:lnSpc>
                <a:spcPct val="170000"/>
              </a:lnSpc>
            </a:pPr>
            <a:r>
              <a:rPr lang="zh-CN" altLang="en-US" dirty="0"/>
              <a:t>提出了瘟疫病因学上的新观点</a:t>
            </a:r>
            <a:r>
              <a:rPr lang="en-US" altLang="zh-CN" dirty="0"/>
              <a:t>——</a:t>
            </a:r>
            <a:r>
              <a:rPr lang="zh-CN" altLang="en-US" dirty="0">
                <a:solidFill>
                  <a:srgbClr val="FF0000"/>
                </a:solidFill>
              </a:rPr>
              <a:t>戾气说</a:t>
            </a:r>
            <a:r>
              <a:rPr lang="zh-CN" altLang="en-US" dirty="0"/>
              <a:t>，并著成中国医学史上关于传染病理论的专著</a:t>
            </a:r>
            <a:r>
              <a:rPr lang="en-US" altLang="zh-CN" dirty="0"/>
              <a:t>《</a:t>
            </a:r>
            <a:r>
              <a:rPr lang="zh-CN" altLang="en-US" dirty="0"/>
              <a:t>瘟疫论</a:t>
            </a:r>
            <a:r>
              <a:rPr lang="en-US" altLang="zh-CN" dirty="0"/>
              <a:t>》</a:t>
            </a:r>
            <a:r>
              <a:rPr lang="zh-CN" altLang="en-US" dirty="0"/>
              <a:t>。吴又可在书中对病因、发病症状、传变过程和治疗原则及用药等方面进行了系统的论述，发展了中医对流行性急性传染病的认识，并且把瘟病、瘟疫和伤寒截然分开</a:t>
            </a:r>
            <a:r>
              <a:rPr lang="zh-CN" altLang="en-US" dirty="0" smtClean="0"/>
              <a:t>。</a:t>
            </a:r>
            <a:endParaRPr lang="en-US" altLang="zh-CN" dirty="0" smtClean="0"/>
          </a:p>
          <a:p>
            <a:pPr>
              <a:lnSpc>
                <a:spcPct val="170000"/>
              </a:lnSpc>
            </a:pPr>
            <a:r>
              <a:rPr lang="zh-CN" altLang="en-US" dirty="0"/>
              <a:t>在书中写道：“</a:t>
            </a:r>
            <a:r>
              <a:rPr lang="zh-CN" altLang="en-US" dirty="0">
                <a:solidFill>
                  <a:srgbClr val="FF0000"/>
                </a:solidFill>
              </a:rPr>
              <a:t>夫瘟疫之为病，非风、非寒、非湿，乃天地间别有一种异气所感</a:t>
            </a:r>
            <a:r>
              <a:rPr lang="zh-CN" altLang="en-US" dirty="0"/>
              <a:t>”，明确指出：“伤寒与中暑，感天地之常气，疫者感天地之疠气”，“然此气无象可见，况无声复无臭”，精辟地概括出来戾气的特点，即人的肉眼看不见但存在于自然界的物质。而且指出它有多种类型，“</a:t>
            </a:r>
            <a:r>
              <a:rPr lang="zh-CN" altLang="en-US" dirty="0">
                <a:solidFill>
                  <a:srgbClr val="FF0000"/>
                </a:solidFill>
              </a:rPr>
              <a:t>众人有触之者，各随其气而为诸病焉</a:t>
            </a:r>
            <a:r>
              <a:rPr lang="zh-CN" altLang="en-US" dirty="0"/>
              <a:t>”，不同戾气所引起的瘟疫种类各异，揭示了戾气具有特异性。另外，论述了戾气具有偏中性特点，“</a:t>
            </a:r>
            <a:r>
              <a:rPr lang="zh-CN" altLang="en-US" dirty="0">
                <a:solidFill>
                  <a:srgbClr val="FF0000"/>
                </a:solidFill>
              </a:rPr>
              <a:t>牛病而羊不病，鸡病而鸭不病，人病而禽兽不病</a:t>
            </a:r>
            <a:r>
              <a:rPr lang="zh-CN" altLang="en-US" dirty="0"/>
              <a:t>”，吴又可的这一论述与现代医学中的“种属感受性”或者“种属免疫性”概念是很接近的。戾气说把中医外科的某些疾病，如疔疮、痈疽、丹毒等的病源归结为杂气。吴又可提出戾气说的时代，既没有显微镜，也没有微生物学说，中医水平还处于经验升学阶段，他提出的这一比较科学的设想，比西方医学家李斯特（</a:t>
            </a:r>
            <a:r>
              <a:rPr lang="en-US" altLang="zh-CN" dirty="0"/>
              <a:t>L</a:t>
            </a:r>
            <a:r>
              <a:rPr lang="zh-CN" altLang="en-US" dirty="0"/>
              <a:t>．</a:t>
            </a:r>
            <a:r>
              <a:rPr lang="en-US" altLang="zh-CN" dirty="0"/>
              <a:t>Lister</a:t>
            </a:r>
            <a:r>
              <a:rPr lang="zh-CN" altLang="en-US" dirty="0"/>
              <a:t>，</a:t>
            </a:r>
            <a:r>
              <a:rPr lang="en-US" altLang="zh-CN" dirty="0"/>
              <a:t>1827</a:t>
            </a:r>
            <a:r>
              <a:rPr lang="zh-CN" altLang="en-US" dirty="0"/>
              <a:t>－</a:t>
            </a:r>
            <a:r>
              <a:rPr lang="en-US" altLang="zh-CN" dirty="0"/>
              <a:t>1912</a:t>
            </a:r>
            <a:r>
              <a:rPr lang="zh-CN" altLang="en-US" dirty="0"/>
              <a:t>年）关于外科术后感染是微生物所致的发现，</a:t>
            </a:r>
            <a:r>
              <a:rPr lang="zh-CN" altLang="en-US" dirty="0">
                <a:solidFill>
                  <a:srgbClr val="FF0000"/>
                </a:solidFill>
              </a:rPr>
              <a:t>早二百多年</a:t>
            </a:r>
            <a:r>
              <a:rPr lang="zh-CN" altLang="en-US" dirty="0"/>
              <a:t>。所以说，吴又可的戾气说是中医传染病学上的卓越贡献，是中医学术思想上继承与突破相结合的成果。</a:t>
            </a:r>
            <a:endParaRPr lang="en-US" altLang="zh-CN" dirty="0" smtClean="0"/>
          </a:p>
          <a:p>
            <a:pPr>
              <a:lnSpc>
                <a:spcPct val="170000"/>
              </a:lnSpc>
            </a:pPr>
            <a:r>
              <a:rPr lang="zh-CN" altLang="en-US" dirty="0" smtClean="0"/>
              <a:t>鼠疫</a:t>
            </a:r>
            <a:r>
              <a:rPr lang="zh-CN" altLang="en-US" dirty="0"/>
              <a:t>需要通过老鼠身上的跳蚤传播，可跳蚤却讨厌马的气味，所以终日与马匹相伴的骑兵就得以幸免。而当时的清军多半由骑兵组成，就算不是士兵，毕竟也是游牧民族，身上肯定有牲畜的气息，自然躲过了鼠疫</a:t>
            </a:r>
            <a:r>
              <a:rPr lang="en-US" altLang="zh-CN" dirty="0"/>
              <a:t>——</a:t>
            </a:r>
            <a:r>
              <a:rPr lang="zh-CN" altLang="en-US" dirty="0"/>
              <a:t>可谓冥冥之中自有天意。</a:t>
            </a:r>
            <a:endParaRPr lang="zh-CN" altLang="en-US" dirty="0"/>
          </a:p>
        </p:txBody>
      </p:sp>
      <p:pic>
        <p:nvPicPr>
          <p:cNvPr id="4" name="图片 3"/>
          <p:cNvPicPr>
            <a:picLocks noChangeAspect="1"/>
          </p:cNvPicPr>
          <p:nvPr/>
        </p:nvPicPr>
        <p:blipFill>
          <a:blip r:embed="rId2"/>
          <a:stretch>
            <a:fillRect/>
          </a:stretch>
        </p:blipFill>
        <p:spPr>
          <a:xfrm>
            <a:off x="9765102" y="0"/>
            <a:ext cx="2407848" cy="1275631"/>
          </a:xfrm>
          <a:prstGeom prst="rect">
            <a:avLst/>
          </a:prstGeom>
        </p:spPr>
      </p:pic>
    </p:spTree>
    <p:extLst>
      <p:ext uri="{BB962C8B-B14F-4D97-AF65-F5344CB8AC3E}">
        <p14:creationId xmlns:p14="http://schemas.microsoft.com/office/powerpoint/2010/main" val="197464489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927700" y="756303"/>
            <a:ext cx="7886700" cy="701473"/>
          </a:xfrm>
        </p:spPr>
        <p:txBody>
          <a:bodyPr>
            <a:normAutofit/>
          </a:bodyPr>
          <a:lstStyle/>
          <a:p>
            <a:r>
              <a:rPr lang="en-US" altLang="zh-CN" sz="2400" b="1" dirty="0"/>
              <a:t>2.</a:t>
            </a:r>
            <a:r>
              <a:rPr lang="zh-CN" altLang="en-US" sz="2400" b="1" dirty="0"/>
              <a:t>转基因生物安全发展史</a:t>
            </a:r>
            <a:endParaRPr lang="zh-CN" altLang="en-US" sz="2400" b="1" dirty="0"/>
          </a:p>
        </p:txBody>
      </p:sp>
      <p:sp>
        <p:nvSpPr>
          <p:cNvPr id="3" name="内容占位符 2"/>
          <p:cNvSpPr>
            <a:spLocks noGrp="1"/>
          </p:cNvSpPr>
          <p:nvPr>
            <p:ph idx="1"/>
          </p:nvPr>
        </p:nvSpPr>
        <p:spPr/>
        <p:txBody>
          <a:bodyPr>
            <a:normAutofit fontScale="70000" lnSpcReduction="20000"/>
          </a:bodyPr>
          <a:lstStyle/>
          <a:p>
            <a:pPr>
              <a:lnSpc>
                <a:spcPct val="160000"/>
              </a:lnSpc>
            </a:pPr>
            <a:r>
              <a:rPr lang="zh-CN" altLang="en-US" b="1" u="sng" dirty="0" smtClean="0">
                <a:solidFill>
                  <a:srgbClr val="FF0000"/>
                </a:solidFill>
              </a:rPr>
              <a:t>转基因生物技术</a:t>
            </a:r>
            <a:r>
              <a:rPr lang="zh-CN" altLang="en-US" dirty="0" smtClean="0">
                <a:solidFill>
                  <a:schemeClr val="tx1"/>
                </a:solidFill>
              </a:rPr>
              <a:t>可以将无关联的生物品种的遗传材料相互转移，但技术本身还是存在一些不能确证但危害巨大的隐患，包括对生态环境和公众健康。</a:t>
            </a:r>
            <a:endParaRPr lang="en-US" altLang="zh-CN" dirty="0" smtClean="0">
              <a:solidFill>
                <a:schemeClr val="tx1"/>
              </a:solidFill>
            </a:endParaRPr>
          </a:p>
          <a:p>
            <a:pPr marL="0" indent="0">
              <a:lnSpc>
                <a:spcPct val="160000"/>
              </a:lnSpc>
              <a:buNone/>
            </a:pPr>
            <a:endParaRPr lang="en-US" altLang="zh-CN" dirty="0" smtClean="0">
              <a:solidFill>
                <a:schemeClr val="tx1"/>
              </a:solidFill>
            </a:endParaRPr>
          </a:p>
          <a:p>
            <a:pPr marL="0" indent="0">
              <a:lnSpc>
                <a:spcPct val="160000"/>
              </a:lnSpc>
              <a:buNone/>
            </a:pPr>
            <a:r>
              <a:rPr lang="zh-CN" altLang="en-US" dirty="0" smtClean="0">
                <a:solidFill>
                  <a:schemeClr val="tx1"/>
                </a:solidFill>
              </a:rPr>
              <a:t>“转基因生物”源于“</a:t>
            </a:r>
            <a:r>
              <a:rPr lang="en-US" altLang="zh-CN" dirty="0" smtClean="0">
                <a:solidFill>
                  <a:schemeClr val="tx1"/>
                </a:solidFill>
              </a:rPr>
              <a:t>transgenic organisms</a:t>
            </a:r>
            <a:r>
              <a:rPr lang="zh-CN" altLang="en-US" dirty="0" smtClean="0">
                <a:solidFill>
                  <a:schemeClr val="tx1"/>
                </a:solidFill>
              </a:rPr>
              <a:t>”</a:t>
            </a:r>
            <a:endParaRPr lang="en-US" altLang="zh-CN" dirty="0" smtClean="0">
              <a:solidFill>
                <a:schemeClr val="tx1"/>
              </a:solidFill>
            </a:endParaRPr>
          </a:p>
          <a:p>
            <a:pPr marL="0" indent="0">
              <a:lnSpc>
                <a:spcPct val="160000"/>
              </a:lnSpc>
              <a:buNone/>
            </a:pPr>
            <a:r>
              <a:rPr lang="en-US" altLang="zh-CN" dirty="0" smtClean="0">
                <a:solidFill>
                  <a:schemeClr val="tx1"/>
                </a:solidFill>
              </a:rPr>
              <a:t>       20</a:t>
            </a:r>
            <a:r>
              <a:rPr lang="zh-CN" altLang="en-US" dirty="0" smtClean="0">
                <a:solidFill>
                  <a:schemeClr val="tx1"/>
                </a:solidFill>
              </a:rPr>
              <a:t>世纪</a:t>
            </a:r>
            <a:r>
              <a:rPr lang="en-US" altLang="zh-CN" dirty="0" smtClean="0">
                <a:solidFill>
                  <a:schemeClr val="tx1"/>
                </a:solidFill>
              </a:rPr>
              <a:t>70</a:t>
            </a:r>
            <a:r>
              <a:rPr lang="zh-CN" altLang="en-US" dirty="0" smtClean="0">
                <a:solidFill>
                  <a:schemeClr val="tx1"/>
                </a:solidFill>
              </a:rPr>
              <a:t>年代，重组脱氧核糖核酸技术常规做法是将外援目的基因转入生物体。</a:t>
            </a:r>
            <a:endParaRPr lang="en-US" altLang="zh-CN" dirty="0" smtClean="0">
              <a:solidFill>
                <a:schemeClr val="tx1"/>
              </a:solidFill>
            </a:endParaRPr>
          </a:p>
          <a:p>
            <a:pPr marL="0" indent="0">
              <a:lnSpc>
                <a:spcPct val="160000"/>
              </a:lnSpc>
              <a:buNone/>
            </a:pPr>
            <a:r>
              <a:rPr lang="en-US" altLang="zh-CN" dirty="0">
                <a:solidFill>
                  <a:schemeClr val="tx1"/>
                </a:solidFill>
              </a:rPr>
              <a:t> </a:t>
            </a:r>
            <a:r>
              <a:rPr lang="en-US" altLang="zh-CN" dirty="0" smtClean="0">
                <a:solidFill>
                  <a:schemeClr val="tx1"/>
                </a:solidFill>
              </a:rPr>
              <a:t>       20</a:t>
            </a:r>
            <a:r>
              <a:rPr lang="zh-CN" altLang="en-US" dirty="0" smtClean="0">
                <a:solidFill>
                  <a:schemeClr val="tx1"/>
                </a:solidFill>
              </a:rPr>
              <a:t>世纪</a:t>
            </a:r>
            <a:r>
              <a:rPr lang="en-US" altLang="zh-CN" dirty="0" smtClean="0">
                <a:solidFill>
                  <a:schemeClr val="tx1"/>
                </a:solidFill>
              </a:rPr>
              <a:t>90</a:t>
            </a:r>
            <a:r>
              <a:rPr lang="zh-CN" altLang="en-US" dirty="0" smtClean="0">
                <a:solidFill>
                  <a:schemeClr val="tx1"/>
                </a:solidFill>
              </a:rPr>
              <a:t>年代以来，可以对本身遗传物质进行敲除、功能缺失，“基因修饰生物”更加合适，即</a:t>
            </a:r>
            <a:r>
              <a:rPr lang="en-US" altLang="zh-CN" dirty="0" smtClean="0">
                <a:solidFill>
                  <a:schemeClr val="tx1"/>
                </a:solidFill>
              </a:rPr>
              <a:t>genetically modified organisms, GMO</a:t>
            </a:r>
            <a:r>
              <a:rPr lang="zh-CN" altLang="en-US" dirty="0" smtClean="0">
                <a:solidFill>
                  <a:schemeClr val="tx1"/>
                </a:solidFill>
              </a:rPr>
              <a:t>。</a:t>
            </a:r>
            <a:endParaRPr lang="en-US" altLang="zh-CN" dirty="0">
              <a:solidFill>
                <a:schemeClr val="tx1"/>
              </a:solidFill>
            </a:endParaRPr>
          </a:p>
          <a:p>
            <a:pPr marL="0" indent="0">
              <a:lnSpc>
                <a:spcPct val="160000"/>
              </a:lnSpc>
              <a:buNone/>
            </a:pPr>
            <a:r>
              <a:rPr lang="en-US" altLang="zh-CN" dirty="0" smtClean="0">
                <a:solidFill>
                  <a:schemeClr val="tx1"/>
                </a:solidFill>
              </a:rPr>
              <a:t>       </a:t>
            </a:r>
            <a:endParaRPr lang="zh-CN" altLang="en-US" dirty="0">
              <a:solidFill>
                <a:schemeClr val="tx1"/>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1455772" y="852918"/>
            <a:ext cx="9154719" cy="5263210"/>
          </a:xfrm>
        </p:spPr>
        <p:txBody>
          <a:bodyPr>
            <a:normAutofit/>
          </a:bodyPr>
          <a:lstStyle/>
          <a:p>
            <a:pPr marL="0" indent="0">
              <a:lnSpc>
                <a:spcPct val="100000"/>
              </a:lnSpc>
              <a:buNone/>
            </a:pPr>
            <a:r>
              <a:rPr lang="en-US" altLang="zh-CN" sz="1600" dirty="0">
                <a:solidFill>
                  <a:schemeClr val="tx1"/>
                </a:solidFill>
                <a:latin typeface="楷体" panose="02010609060101010101" pitchFamily="49" charset="-122"/>
                <a:ea typeface="楷体" panose="02010609060101010101" pitchFamily="49" charset="-122"/>
              </a:rPr>
              <a:t>1974</a:t>
            </a:r>
            <a:r>
              <a:rPr lang="zh-CN" altLang="en-US" sz="1600" dirty="0">
                <a:solidFill>
                  <a:schemeClr val="tx1"/>
                </a:solidFill>
                <a:latin typeface="楷体" panose="02010609060101010101" pitchFamily="49" charset="-122"/>
                <a:ea typeface="楷体" panose="02010609060101010101" pitchFamily="49" charset="-122"/>
              </a:rPr>
              <a:t>年，科恩（</a:t>
            </a:r>
            <a:r>
              <a:rPr lang="en-US" altLang="zh-CN" sz="1600" dirty="0">
                <a:solidFill>
                  <a:schemeClr val="tx1"/>
                </a:solidFill>
                <a:latin typeface="楷体" panose="02010609060101010101" pitchFamily="49" charset="-122"/>
                <a:ea typeface="楷体" panose="02010609060101010101" pitchFamily="49" charset="-122"/>
              </a:rPr>
              <a:t>Cohen</a:t>
            </a:r>
            <a:r>
              <a:rPr lang="zh-CN" altLang="en-US" sz="1600" dirty="0">
                <a:solidFill>
                  <a:schemeClr val="tx1"/>
                </a:solidFill>
                <a:latin typeface="楷体" panose="02010609060101010101" pitchFamily="49" charset="-122"/>
                <a:ea typeface="楷体" panose="02010609060101010101" pitchFamily="49" charset="-122"/>
              </a:rPr>
              <a:t>）将金黄色葡萄球菌质粒上的</a:t>
            </a:r>
            <a:r>
              <a:rPr lang="zh-CN" altLang="en-US" sz="1600" dirty="0">
                <a:solidFill>
                  <a:srgbClr val="FF0000"/>
                </a:solidFill>
                <a:latin typeface="楷体" panose="02010609060101010101" pitchFamily="49" charset="-122"/>
                <a:ea typeface="楷体" panose="02010609060101010101" pitchFamily="49" charset="-122"/>
              </a:rPr>
              <a:t>抗青霉素基因</a:t>
            </a:r>
            <a:r>
              <a:rPr lang="zh-CN" altLang="en-US" sz="1600" dirty="0">
                <a:solidFill>
                  <a:schemeClr val="tx1"/>
                </a:solidFill>
                <a:latin typeface="楷体" panose="02010609060101010101" pitchFamily="49" charset="-122"/>
                <a:ea typeface="楷体" panose="02010609060101010101" pitchFamily="49" charset="-122"/>
              </a:rPr>
              <a:t>转到大肠杆菌体内，由此解开转基因应用的序幕</a:t>
            </a:r>
            <a:endParaRPr lang="en-US" altLang="zh-CN" sz="1600" dirty="0">
              <a:solidFill>
                <a:schemeClr val="tx1"/>
              </a:solidFill>
              <a:latin typeface="楷体" panose="02010609060101010101" pitchFamily="49" charset="-122"/>
              <a:ea typeface="楷体" panose="02010609060101010101" pitchFamily="49" charset="-122"/>
            </a:endParaRPr>
          </a:p>
          <a:p>
            <a:pPr marL="0" indent="0">
              <a:lnSpc>
                <a:spcPct val="100000"/>
              </a:lnSpc>
              <a:buNone/>
            </a:pPr>
            <a:endParaRPr lang="en-US" altLang="zh-CN" sz="1600"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en-US" altLang="zh-CN" sz="1600" dirty="0">
                <a:solidFill>
                  <a:schemeClr val="tx1"/>
                </a:solidFill>
                <a:latin typeface="楷体" panose="02010609060101010101" pitchFamily="49" charset="-122"/>
                <a:ea typeface="楷体" panose="02010609060101010101" pitchFamily="49" charset="-122"/>
              </a:rPr>
              <a:t>1982</a:t>
            </a:r>
            <a:r>
              <a:rPr lang="zh-CN" altLang="en-US" sz="1600" dirty="0">
                <a:solidFill>
                  <a:schemeClr val="tx1"/>
                </a:solidFill>
                <a:latin typeface="楷体" panose="02010609060101010101" pitchFamily="49" charset="-122"/>
                <a:ea typeface="楷体" panose="02010609060101010101" pitchFamily="49" charset="-122"/>
              </a:rPr>
              <a:t>年，美国</a:t>
            </a:r>
            <a:r>
              <a:rPr lang="en-US" altLang="zh-CN" sz="1600" dirty="0">
                <a:solidFill>
                  <a:schemeClr val="tx1"/>
                </a:solidFill>
                <a:latin typeface="楷体" panose="02010609060101010101" pitchFamily="49" charset="-122"/>
                <a:ea typeface="楷体" panose="02010609060101010101" pitchFamily="49" charset="-122"/>
              </a:rPr>
              <a:t>Lilly</a:t>
            </a:r>
            <a:r>
              <a:rPr lang="zh-CN" altLang="en-US" sz="1600" dirty="0">
                <a:solidFill>
                  <a:schemeClr val="tx1"/>
                </a:solidFill>
                <a:latin typeface="楷体" panose="02010609060101010101" pitchFamily="49" charset="-122"/>
                <a:ea typeface="楷体" panose="02010609060101010101" pitchFamily="49" charset="-122"/>
              </a:rPr>
              <a:t>公司利用大肠杆菌生产</a:t>
            </a:r>
            <a:r>
              <a:rPr lang="zh-CN" altLang="en-US" sz="1600" dirty="0">
                <a:solidFill>
                  <a:srgbClr val="FF0000"/>
                </a:solidFill>
                <a:latin typeface="楷体" panose="02010609060101010101" pitchFamily="49" charset="-122"/>
                <a:ea typeface="楷体" panose="02010609060101010101" pitchFamily="49" charset="-122"/>
              </a:rPr>
              <a:t>重组胰岛素</a:t>
            </a:r>
            <a:r>
              <a:rPr lang="zh-CN" altLang="en-US" sz="1600" dirty="0">
                <a:solidFill>
                  <a:schemeClr val="tx1"/>
                </a:solidFill>
                <a:latin typeface="楷体" panose="02010609060101010101" pitchFamily="49" charset="-122"/>
                <a:ea typeface="楷体" panose="02010609060101010101" pitchFamily="49" charset="-122"/>
              </a:rPr>
              <a:t>，标志第一个基因工程药物诞生</a:t>
            </a:r>
            <a:endParaRPr lang="en-US" altLang="zh-CN" sz="1600" dirty="0">
              <a:solidFill>
                <a:schemeClr val="tx1"/>
              </a:solidFill>
              <a:latin typeface="楷体" panose="02010609060101010101" pitchFamily="49" charset="-122"/>
              <a:ea typeface="楷体" panose="02010609060101010101" pitchFamily="49" charset="-122"/>
            </a:endParaRPr>
          </a:p>
          <a:p>
            <a:pPr marL="0" indent="0">
              <a:lnSpc>
                <a:spcPct val="100000"/>
              </a:lnSpc>
              <a:buNone/>
            </a:pPr>
            <a:endParaRPr lang="en-US" altLang="zh-CN" sz="1600"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en-US" altLang="zh-CN" sz="1600" dirty="0">
                <a:solidFill>
                  <a:schemeClr val="tx1"/>
                </a:solidFill>
                <a:latin typeface="楷体" panose="02010609060101010101" pitchFamily="49" charset="-122"/>
                <a:ea typeface="楷体" panose="02010609060101010101" pitchFamily="49" charset="-122"/>
              </a:rPr>
              <a:t>1992</a:t>
            </a:r>
            <a:r>
              <a:rPr lang="zh-CN" altLang="en-US" sz="1600" dirty="0">
                <a:solidFill>
                  <a:schemeClr val="tx1"/>
                </a:solidFill>
                <a:latin typeface="楷体" panose="02010609060101010101" pitchFamily="49" charset="-122"/>
                <a:ea typeface="楷体" panose="02010609060101010101" pitchFamily="49" charset="-122"/>
              </a:rPr>
              <a:t>年，荷兰培育出植入</a:t>
            </a:r>
            <a:r>
              <a:rPr lang="zh-CN" altLang="en-US" sz="1600" dirty="0">
                <a:solidFill>
                  <a:srgbClr val="FF0000"/>
                </a:solidFill>
                <a:latin typeface="楷体" panose="02010609060101010101" pitchFamily="49" charset="-122"/>
                <a:ea typeface="楷体" panose="02010609060101010101" pitchFamily="49" charset="-122"/>
              </a:rPr>
              <a:t>人促红细胞生成素基因</a:t>
            </a:r>
            <a:r>
              <a:rPr lang="zh-CN" altLang="en-US" sz="1600" dirty="0">
                <a:solidFill>
                  <a:schemeClr val="tx1"/>
                </a:solidFill>
                <a:latin typeface="楷体" panose="02010609060101010101" pitchFamily="49" charset="-122"/>
                <a:ea typeface="楷体" panose="02010609060101010101" pitchFamily="49" charset="-122"/>
              </a:rPr>
              <a:t>的转基因牛，用以生产治疗贫血的药物</a:t>
            </a:r>
            <a:endParaRPr lang="en-US" altLang="zh-CN" sz="1600" dirty="0">
              <a:solidFill>
                <a:schemeClr val="tx1"/>
              </a:solidFill>
              <a:latin typeface="楷体" panose="02010609060101010101" pitchFamily="49" charset="-122"/>
              <a:ea typeface="楷体" panose="02010609060101010101" pitchFamily="49" charset="-122"/>
            </a:endParaRPr>
          </a:p>
          <a:p>
            <a:pPr marL="0" indent="0">
              <a:lnSpc>
                <a:spcPct val="100000"/>
              </a:lnSpc>
              <a:buNone/>
            </a:pPr>
            <a:endParaRPr lang="en-US" altLang="zh-CN" sz="1600"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en-US" altLang="zh-CN" sz="1600" dirty="0">
                <a:solidFill>
                  <a:schemeClr val="tx1"/>
                </a:solidFill>
                <a:latin typeface="楷体" panose="02010609060101010101" pitchFamily="49" charset="-122"/>
                <a:ea typeface="楷体" panose="02010609060101010101" pitchFamily="49" charset="-122"/>
              </a:rPr>
              <a:t>1994</a:t>
            </a:r>
            <a:r>
              <a:rPr lang="zh-CN" altLang="en-US" sz="1600" dirty="0">
                <a:solidFill>
                  <a:schemeClr val="tx1"/>
                </a:solidFill>
                <a:latin typeface="楷体" panose="02010609060101010101" pitchFamily="49" charset="-122"/>
                <a:ea typeface="楷体" panose="02010609060101010101" pitchFamily="49" charset="-122"/>
              </a:rPr>
              <a:t>年</a:t>
            </a:r>
            <a:r>
              <a:rPr lang="en-US" altLang="zh-CN" sz="1600" dirty="0">
                <a:solidFill>
                  <a:schemeClr val="tx1"/>
                </a:solidFill>
                <a:latin typeface="楷体" panose="02010609060101010101" pitchFamily="49" charset="-122"/>
                <a:ea typeface="楷体" panose="02010609060101010101" pitchFamily="49" charset="-122"/>
              </a:rPr>
              <a:t>5</a:t>
            </a:r>
            <a:r>
              <a:rPr lang="zh-CN" altLang="en-US" sz="1600" dirty="0">
                <a:solidFill>
                  <a:schemeClr val="tx1"/>
                </a:solidFill>
                <a:latin typeface="楷体" panose="02010609060101010101" pitchFamily="49" charset="-122"/>
                <a:ea typeface="楷体" panose="02010609060101010101" pitchFamily="49" charset="-122"/>
              </a:rPr>
              <a:t>月</a:t>
            </a:r>
            <a:r>
              <a:rPr lang="en-US" altLang="zh-CN" sz="1600" dirty="0">
                <a:solidFill>
                  <a:schemeClr val="tx1"/>
                </a:solidFill>
                <a:latin typeface="楷体" panose="02010609060101010101" pitchFamily="49" charset="-122"/>
                <a:ea typeface="楷体" panose="02010609060101010101" pitchFamily="49" charset="-122"/>
              </a:rPr>
              <a:t>18</a:t>
            </a:r>
            <a:r>
              <a:rPr lang="zh-CN" altLang="en-US" sz="1600" dirty="0">
                <a:solidFill>
                  <a:schemeClr val="tx1"/>
                </a:solidFill>
                <a:latin typeface="楷体" panose="02010609060101010101" pitchFamily="49" charset="-122"/>
                <a:ea typeface="楷体" panose="02010609060101010101" pitchFamily="49" charset="-122"/>
              </a:rPr>
              <a:t>日，美国公司孟山都（</a:t>
            </a:r>
            <a:r>
              <a:rPr lang="en-US" altLang="zh-CN" sz="1600" dirty="0">
                <a:solidFill>
                  <a:schemeClr val="tx1"/>
                </a:solidFill>
                <a:latin typeface="楷体" panose="02010609060101010101" pitchFamily="49" charset="-122"/>
                <a:ea typeface="楷体" panose="02010609060101010101" pitchFamily="49" charset="-122"/>
              </a:rPr>
              <a:t>Monsanto</a:t>
            </a:r>
            <a:r>
              <a:rPr lang="zh-CN" altLang="en-US" sz="1600" dirty="0">
                <a:solidFill>
                  <a:schemeClr val="tx1"/>
                </a:solidFill>
                <a:latin typeface="楷体" panose="02010609060101010101" pitchFamily="49" charset="-122"/>
                <a:ea typeface="楷体" panose="02010609060101010101" pitchFamily="49" charset="-122"/>
              </a:rPr>
              <a:t>）培育的</a:t>
            </a:r>
            <a:r>
              <a:rPr lang="zh-CN" altLang="en-US" sz="1600" dirty="0">
                <a:solidFill>
                  <a:schemeClr val="tx1"/>
                </a:solidFill>
                <a:latin typeface="楷体" panose="02010609060101010101" pitchFamily="49" charset="-122"/>
                <a:ea typeface="楷体" panose="02010609060101010101" pitchFamily="49" charset="-122"/>
              </a:rPr>
              <a:t>世界首例</a:t>
            </a:r>
            <a:r>
              <a:rPr lang="zh-CN" altLang="en-US" sz="1600" dirty="0">
                <a:solidFill>
                  <a:srgbClr val="FF0000"/>
                </a:solidFill>
                <a:latin typeface="楷体" panose="02010609060101010101" pitchFamily="49" charset="-122"/>
                <a:ea typeface="楷体" panose="02010609060101010101" pitchFamily="49" charset="-122"/>
              </a:rPr>
              <a:t>延熟保鲜转基因番茄</a:t>
            </a:r>
            <a:r>
              <a:rPr lang="zh-CN" altLang="en-US" sz="1600" dirty="0">
                <a:solidFill>
                  <a:schemeClr val="tx1"/>
                </a:solidFill>
                <a:latin typeface="楷体" panose="02010609060101010101" pitchFamily="49" charset="-122"/>
                <a:ea typeface="楷体" panose="02010609060101010101" pitchFamily="49" charset="-122"/>
              </a:rPr>
              <a:t>获批进入商品化生产</a:t>
            </a:r>
            <a:r>
              <a:rPr lang="en-US" altLang="zh-CN" sz="1600" dirty="0">
                <a:solidFill>
                  <a:schemeClr val="tx1"/>
                </a:solidFill>
                <a:latin typeface="楷体" panose="02010609060101010101" pitchFamily="49" charset="-122"/>
                <a:ea typeface="楷体" panose="02010609060101010101" pitchFamily="49" charset="-122"/>
              </a:rPr>
              <a:t>   </a:t>
            </a:r>
          </a:p>
          <a:p>
            <a:pPr marL="0" indent="0">
              <a:lnSpc>
                <a:spcPct val="100000"/>
              </a:lnSpc>
              <a:buNone/>
            </a:pPr>
            <a:endParaRPr lang="en-US" altLang="zh-CN" sz="1600" dirty="0" smtClean="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en-US" altLang="zh-CN" sz="1600" dirty="0" smtClean="0">
                <a:solidFill>
                  <a:schemeClr val="tx1"/>
                </a:solidFill>
                <a:latin typeface="楷体" panose="02010609060101010101" pitchFamily="49" charset="-122"/>
                <a:ea typeface="楷体" panose="02010609060101010101" pitchFamily="49" charset="-122"/>
              </a:rPr>
              <a:t>1996-2012</a:t>
            </a:r>
            <a:r>
              <a:rPr lang="zh-CN" altLang="en-US" sz="1600" dirty="0">
                <a:solidFill>
                  <a:schemeClr val="tx1"/>
                </a:solidFill>
                <a:latin typeface="楷体" panose="02010609060101010101" pitchFamily="49" charset="-122"/>
                <a:ea typeface="楷体" panose="02010609060101010101" pitchFamily="49" charset="-122"/>
              </a:rPr>
              <a:t>年，种植转基因作物的国家由</a:t>
            </a:r>
            <a:r>
              <a:rPr lang="en-US" altLang="zh-CN" sz="1600" dirty="0">
                <a:solidFill>
                  <a:schemeClr val="tx1"/>
                </a:solidFill>
                <a:latin typeface="楷体" panose="02010609060101010101" pitchFamily="49" charset="-122"/>
                <a:ea typeface="楷体" panose="02010609060101010101" pitchFamily="49" charset="-122"/>
              </a:rPr>
              <a:t>6</a:t>
            </a:r>
            <a:r>
              <a:rPr lang="zh-CN" altLang="en-US" sz="1600" dirty="0">
                <a:solidFill>
                  <a:schemeClr val="tx1"/>
                </a:solidFill>
                <a:latin typeface="楷体" panose="02010609060101010101" pitchFamily="49" charset="-122"/>
                <a:ea typeface="楷体" panose="02010609060101010101" pitchFamily="49" charset="-122"/>
              </a:rPr>
              <a:t>个增加到</a:t>
            </a:r>
            <a:r>
              <a:rPr lang="en-US" altLang="zh-CN" sz="1600" dirty="0">
                <a:solidFill>
                  <a:schemeClr val="tx1"/>
                </a:solidFill>
                <a:latin typeface="楷体" panose="02010609060101010101" pitchFamily="49" charset="-122"/>
                <a:ea typeface="楷体" panose="02010609060101010101" pitchFamily="49" charset="-122"/>
              </a:rPr>
              <a:t>28</a:t>
            </a:r>
            <a:r>
              <a:rPr lang="zh-CN" altLang="en-US" sz="1600" dirty="0">
                <a:solidFill>
                  <a:schemeClr val="tx1"/>
                </a:solidFill>
                <a:latin typeface="楷体" panose="02010609060101010101" pitchFamily="49" charset="-122"/>
                <a:ea typeface="楷体" panose="02010609060101010101" pitchFamily="49" charset="-122"/>
              </a:rPr>
              <a:t>个；面积从</a:t>
            </a:r>
            <a:r>
              <a:rPr lang="en-US" altLang="zh-CN" sz="1600" dirty="0">
                <a:solidFill>
                  <a:schemeClr val="tx1"/>
                </a:solidFill>
                <a:latin typeface="楷体" panose="02010609060101010101" pitchFamily="49" charset="-122"/>
                <a:ea typeface="楷体" panose="02010609060101010101" pitchFamily="49" charset="-122"/>
              </a:rPr>
              <a:t>170</a:t>
            </a:r>
            <a:r>
              <a:rPr lang="zh-CN" altLang="en-US" sz="1600" dirty="0">
                <a:solidFill>
                  <a:schemeClr val="tx1"/>
                </a:solidFill>
                <a:latin typeface="楷体" panose="02010609060101010101" pitchFamily="49" charset="-122"/>
                <a:ea typeface="楷体" panose="02010609060101010101" pitchFamily="49" charset="-122"/>
              </a:rPr>
              <a:t>万公顷到</a:t>
            </a:r>
            <a:r>
              <a:rPr lang="en-US" altLang="zh-CN" sz="1600" dirty="0">
                <a:solidFill>
                  <a:schemeClr val="tx1"/>
                </a:solidFill>
                <a:latin typeface="楷体" panose="02010609060101010101" pitchFamily="49" charset="-122"/>
                <a:ea typeface="楷体" panose="02010609060101010101" pitchFamily="49" charset="-122"/>
              </a:rPr>
              <a:t>1.7</a:t>
            </a:r>
            <a:r>
              <a:rPr lang="zh-CN" altLang="en-US" sz="1600" dirty="0">
                <a:solidFill>
                  <a:schemeClr val="tx1"/>
                </a:solidFill>
                <a:latin typeface="楷体" panose="02010609060101010101" pitchFamily="49" charset="-122"/>
                <a:ea typeface="楷体" panose="02010609060101010101" pitchFamily="49" charset="-122"/>
              </a:rPr>
              <a:t>亿公顷。</a:t>
            </a:r>
            <a:endParaRPr lang="en-US" altLang="zh-CN" sz="1600" dirty="0">
              <a:solidFill>
                <a:schemeClr val="tx1"/>
              </a:solidFill>
              <a:latin typeface="楷体" panose="02010609060101010101" pitchFamily="49" charset="-122"/>
              <a:ea typeface="楷体" panose="02010609060101010101" pitchFamily="49" charset="-122"/>
            </a:endParaRPr>
          </a:p>
          <a:p>
            <a:pPr marL="0" indent="0">
              <a:lnSpc>
                <a:spcPct val="100000"/>
              </a:lnSpc>
              <a:buNone/>
            </a:pPr>
            <a:r>
              <a:rPr lang="en-US" altLang="zh-CN" sz="1600" dirty="0">
                <a:solidFill>
                  <a:schemeClr val="tx1"/>
                </a:solidFill>
                <a:latin typeface="楷体" panose="02010609060101010101" pitchFamily="49" charset="-122"/>
                <a:ea typeface="楷体" panose="02010609060101010101" pitchFamily="49" charset="-122"/>
              </a:rPr>
              <a:t>    </a:t>
            </a:r>
            <a:r>
              <a:rPr lang="zh-CN" altLang="en-US" sz="1600" dirty="0">
                <a:solidFill>
                  <a:schemeClr val="tx1"/>
                </a:solidFill>
                <a:latin typeface="楷体" panose="02010609060101010101" pitchFamily="49" charset="-122"/>
                <a:ea typeface="楷体" panose="02010609060101010101" pitchFamily="49" charset="-122"/>
              </a:rPr>
              <a:t>中国，从</a:t>
            </a:r>
            <a:r>
              <a:rPr lang="en-US" altLang="zh-CN" sz="1600" dirty="0">
                <a:solidFill>
                  <a:schemeClr val="tx1"/>
                </a:solidFill>
                <a:latin typeface="楷体" panose="02010609060101010101" pitchFamily="49" charset="-122"/>
                <a:ea typeface="楷体" panose="02010609060101010101" pitchFamily="49" charset="-122"/>
              </a:rPr>
              <a:t>1997-2010</a:t>
            </a:r>
            <a:r>
              <a:rPr lang="zh-CN" altLang="en-US" sz="1600" dirty="0">
                <a:solidFill>
                  <a:schemeClr val="tx1"/>
                </a:solidFill>
                <a:latin typeface="楷体" panose="02010609060101010101" pitchFamily="49" charset="-122"/>
                <a:ea typeface="楷体" panose="02010609060101010101" pitchFamily="49" charset="-122"/>
              </a:rPr>
              <a:t>年，抗虫棉品种</a:t>
            </a:r>
            <a:r>
              <a:rPr lang="en-US" altLang="zh-CN" sz="1600" dirty="0">
                <a:solidFill>
                  <a:schemeClr val="tx1"/>
                </a:solidFill>
                <a:latin typeface="楷体" panose="02010609060101010101" pitchFamily="49" charset="-122"/>
                <a:ea typeface="楷体" panose="02010609060101010101" pitchFamily="49" charset="-122"/>
              </a:rPr>
              <a:t>200</a:t>
            </a:r>
            <a:r>
              <a:rPr lang="zh-CN" altLang="en-US" sz="1600" dirty="0">
                <a:solidFill>
                  <a:schemeClr val="tx1"/>
                </a:solidFill>
                <a:latin typeface="楷体" panose="02010609060101010101" pitchFamily="49" charset="-122"/>
                <a:ea typeface="楷体" panose="02010609060101010101" pitchFamily="49" charset="-122"/>
              </a:rPr>
              <a:t>个，种植面积</a:t>
            </a:r>
            <a:r>
              <a:rPr lang="en-US" altLang="zh-CN" sz="1600" dirty="0">
                <a:solidFill>
                  <a:schemeClr val="tx1"/>
                </a:solidFill>
                <a:latin typeface="楷体" panose="02010609060101010101" pitchFamily="49" charset="-122"/>
                <a:ea typeface="楷体" panose="02010609060101010101" pitchFamily="49" charset="-122"/>
              </a:rPr>
              <a:t>330</a:t>
            </a:r>
            <a:r>
              <a:rPr lang="zh-CN" altLang="en-US" sz="1600" dirty="0">
                <a:solidFill>
                  <a:schemeClr val="tx1"/>
                </a:solidFill>
                <a:latin typeface="楷体" panose="02010609060101010101" pitchFamily="49" charset="-122"/>
                <a:ea typeface="楷体" panose="02010609060101010101" pitchFamily="49" charset="-122"/>
              </a:rPr>
              <a:t>万公顷（占棉花总种植面积</a:t>
            </a:r>
            <a:r>
              <a:rPr lang="en-US" altLang="zh-CN" sz="1600" dirty="0">
                <a:solidFill>
                  <a:schemeClr val="tx1"/>
                </a:solidFill>
                <a:latin typeface="楷体" panose="02010609060101010101" pitchFamily="49" charset="-122"/>
                <a:ea typeface="楷体" panose="02010609060101010101" pitchFamily="49" charset="-122"/>
              </a:rPr>
              <a:t>75%</a:t>
            </a:r>
            <a:r>
              <a:rPr lang="zh-CN" altLang="en-US" sz="1600" dirty="0">
                <a:solidFill>
                  <a:schemeClr val="tx1"/>
                </a:solidFill>
                <a:latin typeface="楷体" panose="02010609060101010101" pitchFamily="49" charset="-122"/>
                <a:ea typeface="楷体" panose="02010609060101010101" pitchFamily="49" charset="-122"/>
              </a:rPr>
              <a:t>）</a:t>
            </a:r>
            <a:r>
              <a:rPr lang="zh-CN" altLang="en-US" sz="1600" dirty="0">
                <a:solidFill>
                  <a:schemeClr val="tx1"/>
                </a:solidFill>
                <a:latin typeface="楷体" panose="02010609060101010101" pitchFamily="49" charset="-122"/>
                <a:ea typeface="楷体" panose="02010609060101010101" pitchFamily="49" charset="-122"/>
              </a:rPr>
              <a:t>。</a:t>
            </a:r>
            <a:r>
              <a:rPr lang="en-US" altLang="zh-CN" sz="1600" dirty="0"/>
              <a:t>       </a:t>
            </a:r>
            <a:endParaRPr lang="zh-CN" altLang="en-US" sz="1600" dirty="0"/>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3377849" y="6206473"/>
            <a:ext cx="5825144" cy="349134"/>
          </a:xfrm>
        </p:spPr>
        <p:txBody>
          <a:bodyPr>
            <a:normAutofit/>
          </a:bodyPr>
          <a:lstStyle/>
          <a:p>
            <a:pPr marL="0" indent="0">
              <a:buNone/>
            </a:pPr>
            <a:r>
              <a:rPr lang="zh-CN" altLang="en-US" sz="1400" dirty="0">
                <a:latin typeface="楷体" panose="02010609060101010101" pitchFamily="49" charset="-122"/>
                <a:ea typeface="楷体" panose="02010609060101010101" pitchFamily="49" charset="-122"/>
              </a:rPr>
              <a:t>左：美国转基因作物种植面积  右图：</a:t>
            </a:r>
            <a:r>
              <a:rPr lang="en-US" altLang="zh-CN" sz="1400" dirty="0">
                <a:latin typeface="楷体" panose="02010609060101010101" pitchFamily="49" charset="-122"/>
                <a:ea typeface="楷体" panose="02010609060101010101" pitchFamily="49" charset="-122"/>
              </a:rPr>
              <a:t>18</a:t>
            </a:r>
            <a:r>
              <a:rPr lang="zh-CN" altLang="en-US" sz="1400" dirty="0">
                <a:latin typeface="楷体" panose="02010609060101010101" pitchFamily="49" charset="-122"/>
                <a:ea typeface="楷体" panose="02010609060101010101" pitchFamily="49" charset="-122"/>
              </a:rPr>
              <a:t>岁以下儿童食物过敏病例</a:t>
            </a:r>
          </a:p>
        </p:txBody>
      </p:sp>
      <p:pic>
        <p:nvPicPr>
          <p:cNvPr id="4"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5627" y="478110"/>
            <a:ext cx="7052660" cy="5265986"/>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260716" y="872202"/>
            <a:ext cx="3610841" cy="707217"/>
          </a:xfrm>
        </p:spPr>
        <p:txBody>
          <a:bodyPr>
            <a:normAutofit/>
          </a:bodyPr>
          <a:lstStyle/>
          <a:p>
            <a:r>
              <a:rPr lang="zh-CN" altLang="en-US" sz="1800" b="1" dirty="0"/>
              <a:t>湖南黄金大米</a:t>
            </a:r>
            <a:r>
              <a:rPr lang="zh-CN" altLang="en-US" sz="1800" b="1" dirty="0"/>
              <a:t>事件</a:t>
            </a:r>
            <a:endParaRPr lang="zh-CN" altLang="en-US" sz="1800" b="1" dirty="0"/>
          </a:p>
        </p:txBody>
      </p:sp>
      <p:sp>
        <p:nvSpPr>
          <p:cNvPr id="3" name="内容占位符 2"/>
          <p:cNvSpPr>
            <a:spLocks noGrp="1"/>
          </p:cNvSpPr>
          <p:nvPr>
            <p:ph idx="1"/>
          </p:nvPr>
        </p:nvSpPr>
        <p:spPr>
          <a:xfrm>
            <a:off x="957533" y="2463510"/>
            <a:ext cx="10317192" cy="3669872"/>
          </a:xfrm>
        </p:spPr>
        <p:txBody>
          <a:bodyPr>
            <a:normAutofit/>
          </a:bodyPr>
          <a:lstStyle/>
          <a:p>
            <a:pPr>
              <a:lnSpc>
                <a:spcPct val="100000"/>
              </a:lnSpc>
            </a:pPr>
            <a:r>
              <a:rPr lang="zh-CN" altLang="en-US" sz="1600" dirty="0">
                <a:latin typeface="楷体" panose="02010609060101010101" pitchFamily="49" charset="-122"/>
                <a:ea typeface="楷体" panose="02010609060101010101" pitchFamily="49" charset="-122"/>
              </a:rPr>
              <a:t>黄金大米，又名</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金色大米</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，是一种转基因大米，由美国先正达公司研发。其不同于普通大米的主要功能是含有胡萝卜素，胡萝卜素在人体内会转化为维生素</a:t>
            </a:r>
            <a:r>
              <a:rPr lang="en-US" altLang="zh-CN" sz="1600" dirty="0">
                <a:latin typeface="楷体" panose="02010609060101010101" pitchFamily="49" charset="-122"/>
                <a:ea typeface="楷体" panose="02010609060101010101" pitchFamily="49" charset="-122"/>
              </a:rPr>
              <a:t>A</a:t>
            </a:r>
            <a:r>
              <a:rPr lang="zh-CN" altLang="en-US" sz="1600" dirty="0">
                <a:latin typeface="楷体" panose="02010609060101010101" pitchFamily="49" charset="-122"/>
                <a:ea typeface="楷体" panose="02010609060101010101" pitchFamily="49" charset="-122"/>
              </a:rPr>
              <a:t>，从而可以通过食用金大米来预防维生素</a:t>
            </a:r>
            <a:r>
              <a:rPr lang="en-US" altLang="zh-CN" sz="1600" dirty="0">
                <a:latin typeface="楷体" panose="02010609060101010101" pitchFamily="49" charset="-122"/>
                <a:ea typeface="楷体" panose="02010609060101010101" pitchFamily="49" charset="-122"/>
              </a:rPr>
              <a:t>A</a:t>
            </a:r>
            <a:r>
              <a:rPr lang="zh-CN" altLang="en-US" sz="1600" dirty="0">
                <a:latin typeface="楷体" panose="02010609060101010101" pitchFamily="49" charset="-122"/>
                <a:ea typeface="楷体" panose="02010609060101010101" pitchFamily="49" charset="-122"/>
              </a:rPr>
              <a:t>缺乏症。因为这种米外观为黄色，就被形象地称为</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黄金大米</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a:t>
            </a:r>
            <a:endParaRPr lang="en-US" altLang="zh-CN" sz="1600" dirty="0">
              <a:latin typeface="楷体" panose="02010609060101010101" pitchFamily="49" charset="-122"/>
              <a:ea typeface="楷体" panose="02010609060101010101" pitchFamily="49" charset="-122"/>
            </a:endParaRPr>
          </a:p>
          <a:p>
            <a:pPr>
              <a:lnSpc>
                <a:spcPct val="100000"/>
              </a:lnSpc>
            </a:pPr>
            <a:r>
              <a:rPr lang="zh-CN" altLang="en-US" sz="1600" dirty="0">
                <a:latin typeface="楷体" panose="02010609060101010101" pitchFamily="49" charset="-122"/>
                <a:ea typeface="楷体" panose="02010609060101010101" pitchFamily="49" charset="-122"/>
              </a:rPr>
              <a:t>质疑</a:t>
            </a:r>
            <a:r>
              <a:rPr lang="zh-CN" altLang="en-US" sz="1600" dirty="0">
                <a:latin typeface="楷体" panose="02010609060101010101" pitchFamily="49" charset="-122"/>
                <a:ea typeface="楷体" panose="02010609060101010101" pitchFamily="49" charset="-122"/>
              </a:rPr>
              <a:t>者认为黄金大米可能会严重威胁到环境和粮食安全，它也并不能解决造成维生素</a:t>
            </a:r>
            <a:r>
              <a:rPr lang="en-US" altLang="zh-CN" sz="1600" dirty="0">
                <a:latin typeface="楷体" panose="02010609060101010101" pitchFamily="49" charset="-122"/>
                <a:ea typeface="楷体" panose="02010609060101010101" pitchFamily="49" charset="-122"/>
              </a:rPr>
              <a:t>A</a:t>
            </a:r>
            <a:r>
              <a:rPr lang="zh-CN" altLang="en-US" sz="1600" dirty="0">
                <a:latin typeface="楷体" panose="02010609060101010101" pitchFamily="49" charset="-122"/>
                <a:ea typeface="楷体" panose="02010609060101010101" pitchFamily="49" charset="-122"/>
              </a:rPr>
              <a:t>缺乏症的根本原因</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贫困和缺乏多样化的饮食</a:t>
            </a:r>
            <a:r>
              <a:rPr lang="zh-CN" altLang="en-US" sz="1600" dirty="0">
                <a:latin typeface="楷体" panose="02010609060101010101" pitchFamily="49" charset="-122"/>
                <a:ea typeface="楷体" panose="02010609060101010101" pitchFamily="49" charset="-122"/>
              </a:rPr>
              <a:t>。</a:t>
            </a:r>
            <a:endParaRPr lang="en-US" altLang="zh-CN" sz="1600" dirty="0">
              <a:latin typeface="楷体" panose="02010609060101010101" pitchFamily="49" charset="-122"/>
              <a:ea typeface="楷体" panose="02010609060101010101" pitchFamily="49" charset="-122"/>
            </a:endParaRPr>
          </a:p>
          <a:p>
            <a:pPr>
              <a:lnSpc>
                <a:spcPct val="100000"/>
              </a:lnSpc>
            </a:pPr>
            <a:r>
              <a:rPr lang="en-US" altLang="zh-CN" sz="1600" dirty="0">
                <a:latin typeface="楷体" panose="02010609060101010101" pitchFamily="49" charset="-122"/>
                <a:ea typeface="楷体" panose="02010609060101010101" pitchFamily="49" charset="-122"/>
              </a:rPr>
              <a:t>2012</a:t>
            </a:r>
            <a:r>
              <a:rPr lang="zh-CN" altLang="en-US" sz="1600" dirty="0">
                <a:latin typeface="楷体" panose="02010609060101010101" pitchFamily="49" charset="-122"/>
                <a:ea typeface="楷体" panose="02010609060101010101" pitchFamily="49" charset="-122"/>
              </a:rPr>
              <a:t>年</a:t>
            </a:r>
            <a:r>
              <a:rPr lang="en-US" altLang="zh-CN" sz="1600" dirty="0">
                <a:latin typeface="楷体" panose="02010609060101010101" pitchFamily="49" charset="-122"/>
                <a:ea typeface="楷体" panose="02010609060101010101" pitchFamily="49" charset="-122"/>
              </a:rPr>
              <a:t>12</a:t>
            </a:r>
            <a:r>
              <a:rPr lang="zh-CN" altLang="en-US" sz="1600" dirty="0">
                <a:latin typeface="楷体" panose="02010609060101010101" pitchFamily="49" charset="-122"/>
                <a:ea typeface="楷体" panose="02010609060101010101" pitchFamily="49" charset="-122"/>
              </a:rPr>
              <a:t>月</a:t>
            </a:r>
            <a:r>
              <a:rPr lang="en-US" altLang="zh-CN" sz="1600" dirty="0">
                <a:latin typeface="楷体" panose="02010609060101010101" pitchFamily="49" charset="-122"/>
                <a:ea typeface="楷体" panose="02010609060101010101" pitchFamily="49" charset="-122"/>
              </a:rPr>
              <a:t>6</a:t>
            </a:r>
            <a:r>
              <a:rPr lang="zh-CN" altLang="en-US" sz="1600" dirty="0">
                <a:latin typeface="楷体" panose="02010609060101010101" pitchFamily="49" charset="-122"/>
                <a:ea typeface="楷体" panose="02010609060101010101" pitchFamily="49" charset="-122"/>
              </a:rPr>
              <a:t>日，</a:t>
            </a:r>
            <a:r>
              <a:rPr lang="zh-CN" altLang="en-US" sz="1600" b="1" dirty="0">
                <a:solidFill>
                  <a:schemeClr val="tx1"/>
                </a:solidFill>
                <a:latin typeface="楷体" panose="02010609060101010101" pitchFamily="49" charset="-122"/>
                <a:ea typeface="楷体" panose="02010609060101010101" pitchFamily="49" charset="-122"/>
                <a:hlinkClick r:id="rId2"/>
              </a:rPr>
              <a:t>中国疾病预防控制中心</a:t>
            </a:r>
            <a:r>
              <a:rPr lang="zh-CN" altLang="en-US" sz="1600" dirty="0">
                <a:latin typeface="楷体" panose="02010609060101010101" pitchFamily="49" charset="-122"/>
                <a:ea typeface="楷体" panose="02010609060101010101" pitchFamily="49" charset="-122"/>
              </a:rPr>
              <a:t>在其网站对</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黄金大米</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一事进行情况通报</a:t>
            </a:r>
            <a:r>
              <a:rPr lang="zh-CN" altLang="en-US" sz="1600" dirty="0">
                <a:latin typeface="楷体" panose="02010609060101010101" pitchFamily="49" charset="-122"/>
                <a:ea typeface="楷体" panose="02010609060101010101" pitchFamily="49" charset="-122"/>
              </a:rPr>
              <a:t>。</a:t>
            </a:r>
            <a:endParaRPr lang="en-US" altLang="zh-CN" sz="1600" dirty="0">
              <a:latin typeface="楷体" panose="02010609060101010101" pitchFamily="49" charset="-122"/>
              <a:ea typeface="楷体" panose="02010609060101010101" pitchFamily="49" charset="-122"/>
            </a:endParaRPr>
          </a:p>
          <a:p>
            <a:pPr marL="0" indent="0">
              <a:lnSpc>
                <a:spcPct val="100000"/>
              </a:lnSpc>
              <a:buNone/>
            </a:pPr>
            <a:r>
              <a:rPr lang="zh-CN" altLang="en-US" sz="1600" dirty="0">
                <a:latin typeface="楷体" panose="02010609060101010101" pitchFamily="49" charset="-122"/>
                <a:ea typeface="楷体" panose="02010609060101010101" pitchFamily="49" charset="-122"/>
              </a:rPr>
              <a:t>    湖南省</a:t>
            </a:r>
            <a:r>
              <a:rPr lang="zh-CN" altLang="en-US" sz="1600" dirty="0">
                <a:latin typeface="楷体" panose="02010609060101010101" pitchFamily="49" charset="-122"/>
                <a:ea typeface="楷体" panose="02010609060101010101" pitchFamily="49" charset="-122"/>
              </a:rPr>
              <a:t>衡南县江口镇中心小学</a:t>
            </a:r>
            <a:r>
              <a:rPr lang="en-US" altLang="zh-CN" sz="1600" dirty="0">
                <a:latin typeface="楷体" panose="02010609060101010101" pitchFamily="49" charset="-122"/>
                <a:ea typeface="楷体" panose="02010609060101010101" pitchFamily="49" charset="-122"/>
              </a:rPr>
              <a:t>25</a:t>
            </a:r>
            <a:r>
              <a:rPr lang="zh-CN" altLang="en-US" sz="1600" dirty="0">
                <a:latin typeface="楷体" panose="02010609060101010101" pitchFamily="49" charset="-122"/>
                <a:ea typeface="楷体" panose="02010609060101010101" pitchFamily="49" charset="-122"/>
              </a:rPr>
              <a:t>名儿童于</a:t>
            </a:r>
            <a:r>
              <a:rPr lang="en-US" altLang="zh-CN" sz="1600" dirty="0">
                <a:latin typeface="楷体" panose="02010609060101010101" pitchFamily="49" charset="-122"/>
                <a:ea typeface="楷体" panose="02010609060101010101" pitchFamily="49" charset="-122"/>
              </a:rPr>
              <a:t>2008</a:t>
            </a:r>
            <a:r>
              <a:rPr lang="zh-CN" altLang="en-US" sz="1600" dirty="0">
                <a:latin typeface="楷体" panose="02010609060101010101" pitchFamily="49" charset="-122"/>
                <a:ea typeface="楷体" panose="02010609060101010101" pitchFamily="49" charset="-122"/>
              </a:rPr>
              <a:t>年</a:t>
            </a:r>
            <a:r>
              <a:rPr lang="en-US" altLang="zh-CN" sz="1600" dirty="0">
                <a:latin typeface="楷体" panose="02010609060101010101" pitchFamily="49" charset="-122"/>
                <a:ea typeface="楷体" panose="02010609060101010101" pitchFamily="49" charset="-122"/>
              </a:rPr>
              <a:t>6</a:t>
            </a:r>
            <a:r>
              <a:rPr lang="zh-CN" altLang="en-US" sz="1600" dirty="0">
                <a:latin typeface="楷体" panose="02010609060101010101" pitchFamily="49" charset="-122"/>
                <a:ea typeface="楷体" panose="02010609060101010101" pitchFamily="49" charset="-122"/>
              </a:rPr>
              <a:t>月</a:t>
            </a:r>
            <a:r>
              <a:rPr lang="en-US" altLang="zh-CN" sz="1600" dirty="0">
                <a:latin typeface="楷体" panose="02010609060101010101" pitchFamily="49" charset="-122"/>
                <a:ea typeface="楷体" panose="02010609060101010101" pitchFamily="49" charset="-122"/>
              </a:rPr>
              <a:t>2</a:t>
            </a:r>
            <a:r>
              <a:rPr lang="zh-CN" altLang="en-US" sz="1600" dirty="0">
                <a:latin typeface="楷体" panose="02010609060101010101" pitchFamily="49" charset="-122"/>
                <a:ea typeface="楷体" panose="02010609060101010101" pitchFamily="49" charset="-122"/>
              </a:rPr>
              <a:t>日随午餐每人食用了</a:t>
            </a:r>
            <a:r>
              <a:rPr lang="en-US" altLang="zh-CN" sz="1600" dirty="0">
                <a:latin typeface="楷体" panose="02010609060101010101" pitchFamily="49" charset="-122"/>
                <a:ea typeface="楷体" panose="02010609060101010101" pitchFamily="49" charset="-122"/>
              </a:rPr>
              <a:t>60</a:t>
            </a:r>
            <a:r>
              <a:rPr lang="zh-CN" altLang="en-US" sz="1600" dirty="0">
                <a:latin typeface="楷体" panose="02010609060101010101" pitchFamily="49" charset="-122"/>
                <a:ea typeface="楷体" panose="02010609060101010101" pitchFamily="49" charset="-122"/>
              </a:rPr>
              <a:t>克</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黄金大米</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米饭。</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黄金大米</a:t>
            </a:r>
            <a:r>
              <a:rPr lang="en-US" altLang="zh-CN" sz="1600" dirty="0">
                <a:latin typeface="楷体" panose="02010609060101010101" pitchFamily="49" charset="-122"/>
                <a:ea typeface="楷体" panose="02010609060101010101" pitchFamily="49" charset="-122"/>
              </a:rPr>
              <a:t>"</a:t>
            </a:r>
            <a:r>
              <a:rPr lang="zh-CN" altLang="en-US" sz="1600" dirty="0">
                <a:latin typeface="楷体" panose="02010609060101010101" pitchFamily="49" charset="-122"/>
                <a:ea typeface="楷体" panose="02010609060101010101" pitchFamily="49" charset="-122"/>
              </a:rPr>
              <a:t>米饭是由</a:t>
            </a:r>
            <a:r>
              <a:rPr lang="zh-CN" altLang="en-US" sz="1600" b="1" u="sng" dirty="0">
                <a:latin typeface="楷体" panose="02010609060101010101" pitchFamily="49" charset="-122"/>
                <a:ea typeface="楷体" panose="02010609060101010101" pitchFamily="49" charset="-122"/>
              </a:rPr>
              <a:t>美国塔夫茨大学汤光文</a:t>
            </a:r>
            <a:r>
              <a:rPr lang="zh-CN" altLang="en-US" sz="1600" dirty="0">
                <a:latin typeface="楷体" panose="02010609060101010101" pitchFamily="49" charset="-122"/>
                <a:ea typeface="楷体" panose="02010609060101010101" pitchFamily="49" charset="-122"/>
              </a:rPr>
              <a:t>在美国进行烹调后，未按规定向国内相关机构申报，于</a:t>
            </a:r>
            <a:r>
              <a:rPr lang="en-US" altLang="zh-CN" sz="1600" dirty="0">
                <a:latin typeface="楷体" panose="02010609060101010101" pitchFamily="49" charset="-122"/>
                <a:ea typeface="楷体" panose="02010609060101010101" pitchFamily="49" charset="-122"/>
              </a:rPr>
              <a:t>2008</a:t>
            </a:r>
            <a:r>
              <a:rPr lang="zh-CN" altLang="en-US" sz="1600" dirty="0">
                <a:latin typeface="楷体" panose="02010609060101010101" pitchFamily="49" charset="-122"/>
                <a:ea typeface="楷体" panose="02010609060101010101" pitchFamily="49" charset="-122"/>
              </a:rPr>
              <a:t>年</a:t>
            </a:r>
            <a:r>
              <a:rPr lang="en-US" altLang="zh-CN" sz="1600" dirty="0">
                <a:latin typeface="楷体" panose="02010609060101010101" pitchFamily="49" charset="-122"/>
                <a:ea typeface="楷体" panose="02010609060101010101" pitchFamily="49" charset="-122"/>
              </a:rPr>
              <a:t>5</a:t>
            </a:r>
            <a:r>
              <a:rPr lang="zh-CN" altLang="en-US" sz="1600" dirty="0">
                <a:latin typeface="楷体" panose="02010609060101010101" pitchFamily="49" charset="-122"/>
                <a:ea typeface="楷体" panose="02010609060101010101" pitchFamily="49" charset="-122"/>
              </a:rPr>
              <a:t>月</a:t>
            </a:r>
            <a:r>
              <a:rPr lang="en-US" altLang="zh-CN" sz="1600" dirty="0">
                <a:latin typeface="楷体" panose="02010609060101010101" pitchFamily="49" charset="-122"/>
                <a:ea typeface="楷体" panose="02010609060101010101" pitchFamily="49" charset="-122"/>
              </a:rPr>
              <a:t>29</a:t>
            </a:r>
            <a:r>
              <a:rPr lang="zh-CN" altLang="en-US" sz="1600" dirty="0">
                <a:latin typeface="楷体" panose="02010609060101010101" pitchFamily="49" charset="-122"/>
                <a:ea typeface="楷体" panose="02010609060101010101" pitchFamily="49" charset="-122"/>
              </a:rPr>
              <a:t>日携带入境，违反了国务院农业转基因生物安全管理有关规定，存在学术不端行为</a:t>
            </a:r>
            <a:r>
              <a:rPr lang="zh-CN" altLang="en-US" sz="1600" dirty="0">
                <a:latin typeface="楷体" panose="02010609060101010101" pitchFamily="49" charset="-122"/>
                <a:ea typeface="楷体" panose="02010609060101010101" pitchFamily="49" charset="-122"/>
              </a:rPr>
              <a:t>。</a:t>
            </a:r>
            <a:endParaRPr lang="en-US" altLang="zh-CN" sz="1600" dirty="0">
              <a:latin typeface="楷体" panose="02010609060101010101" pitchFamily="49" charset="-122"/>
              <a:ea typeface="楷体" panose="02010609060101010101" pitchFamily="49" charset="-122"/>
            </a:endParaRPr>
          </a:p>
          <a:p>
            <a:pPr marL="0" indent="0">
              <a:lnSpc>
                <a:spcPct val="100000"/>
              </a:lnSpc>
              <a:buNone/>
            </a:pPr>
            <a:r>
              <a:rPr lang="zh-CN" altLang="en-US" sz="1600" dirty="0">
                <a:latin typeface="楷体" panose="02010609060101010101" pitchFamily="49" charset="-122"/>
                <a:ea typeface="楷体" panose="02010609060101010101" pitchFamily="49" charset="-122"/>
              </a:rPr>
              <a:t>    </a:t>
            </a:r>
            <a:r>
              <a:rPr lang="zh-CN" altLang="en-US" sz="1600" b="1" u="sng" dirty="0">
                <a:latin typeface="楷体" panose="02010609060101010101" pitchFamily="49" charset="-122"/>
                <a:ea typeface="楷体" panose="02010609060101010101" pitchFamily="49" charset="-122"/>
              </a:rPr>
              <a:t>中国</a:t>
            </a:r>
            <a:r>
              <a:rPr lang="zh-CN" altLang="en-US" sz="1600" b="1" u="sng" dirty="0">
                <a:latin typeface="楷体" panose="02010609060101010101" pitchFamily="49" charset="-122"/>
                <a:ea typeface="楷体" panose="02010609060101010101" pitchFamily="49" charset="-122"/>
              </a:rPr>
              <a:t>疾控中心</a:t>
            </a:r>
            <a:r>
              <a:rPr lang="zh-CN" altLang="en-US" sz="1600" b="1" dirty="0">
                <a:latin typeface="楷体" panose="02010609060101010101" pitchFamily="49" charset="-122"/>
                <a:ea typeface="楷体" panose="02010609060101010101" pitchFamily="49" charset="-122"/>
              </a:rPr>
              <a:t>、</a:t>
            </a:r>
            <a:r>
              <a:rPr lang="zh-CN" altLang="en-US" sz="1600" b="1" u="sng" dirty="0">
                <a:latin typeface="楷体" panose="02010609060101010101" pitchFamily="49" charset="-122"/>
                <a:ea typeface="楷体" panose="02010609060101010101" pitchFamily="49" charset="-122"/>
              </a:rPr>
              <a:t>浙江省医科院</a:t>
            </a:r>
            <a:r>
              <a:rPr lang="zh-CN" altLang="en-US" sz="1600" b="1" dirty="0">
                <a:latin typeface="楷体" panose="02010609060101010101" pitchFamily="49" charset="-122"/>
                <a:ea typeface="楷体" panose="02010609060101010101" pitchFamily="49" charset="-122"/>
              </a:rPr>
              <a:t>和</a:t>
            </a:r>
            <a:r>
              <a:rPr lang="zh-CN" altLang="en-US" sz="1600" b="1" u="sng" dirty="0">
                <a:latin typeface="楷体" panose="02010609060101010101" pitchFamily="49" charset="-122"/>
                <a:ea typeface="楷体" panose="02010609060101010101" pitchFamily="49" charset="-122"/>
              </a:rPr>
              <a:t>湖南省疾控中心</a:t>
            </a:r>
            <a:r>
              <a:rPr lang="zh-CN" altLang="en-US" sz="1600" dirty="0">
                <a:latin typeface="楷体" panose="02010609060101010101" pitchFamily="49" charset="-122"/>
                <a:ea typeface="楷体" panose="02010609060101010101" pitchFamily="49" charset="-122"/>
              </a:rPr>
              <a:t>对此次事件造成的不良影响深表歉意，称将以此为戒，进一步加强科研项目过程监管，完善内部规章制度，加强法律法规、科研诚信、职业道德和医学伦理教育。三名当事人被处分</a:t>
            </a:r>
            <a:r>
              <a:rPr lang="en-US" altLang="zh-CN" sz="1600" dirty="0">
                <a:latin typeface="楷体" panose="02010609060101010101" pitchFamily="49" charset="-122"/>
                <a:ea typeface="楷体" panose="02010609060101010101" pitchFamily="49" charset="-122"/>
              </a:rPr>
              <a:t>!</a:t>
            </a:r>
            <a:endParaRPr lang="zh-CN" altLang="en-US" sz="1600" dirty="0">
              <a:latin typeface="楷体" panose="02010609060101010101" pitchFamily="49" charset="-122"/>
              <a:ea typeface="楷体" panose="02010609060101010101" pitchFamily="49"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5415" y="158475"/>
            <a:ext cx="1913312" cy="1664582"/>
          </a:xfrm>
          <a:prstGeom prst="rect">
            <a:avLst/>
          </a:prstGeom>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983411" y="1451552"/>
            <a:ext cx="10394831" cy="5015750"/>
          </a:xfrm>
        </p:spPr>
        <p:txBody>
          <a:bodyPr>
            <a:normAutofit/>
          </a:bodyPr>
          <a:lstStyle/>
          <a:p>
            <a:r>
              <a:rPr lang="zh-CN" altLang="en-US" dirty="0" smtClean="0"/>
              <a:t>食品及饲料安全</a:t>
            </a:r>
            <a:endParaRPr lang="en-US" altLang="zh-CN" dirty="0" smtClean="0"/>
          </a:p>
          <a:p>
            <a:pPr marL="0" indent="0">
              <a:lnSpc>
                <a:spcPct val="150000"/>
              </a:lnSpc>
              <a:buNone/>
            </a:pPr>
            <a:r>
              <a:rPr lang="zh-CN" altLang="en-US" sz="1600" dirty="0"/>
              <a:t>       “民以食为天”，转基因食品含有农作物以外的外源基因，是否产生</a:t>
            </a:r>
            <a:r>
              <a:rPr lang="zh-CN" altLang="en-US" sz="1600" dirty="0">
                <a:solidFill>
                  <a:srgbClr val="FF0000"/>
                </a:solidFill>
              </a:rPr>
              <a:t>急性或慢性毒性、致敏性、抗营养因子以及非预期的形状</a:t>
            </a:r>
            <a:r>
              <a:rPr lang="zh-CN" altLang="en-US" sz="1600" dirty="0"/>
              <a:t>？</a:t>
            </a:r>
            <a:endParaRPr lang="en-US" altLang="zh-CN" sz="1600" dirty="0"/>
          </a:p>
          <a:p>
            <a:pPr marL="0" indent="0">
              <a:lnSpc>
                <a:spcPct val="150000"/>
              </a:lnSpc>
              <a:buNone/>
            </a:pPr>
            <a:r>
              <a:rPr lang="zh-CN" altLang="en-US" sz="1600" dirty="0">
                <a:solidFill>
                  <a:srgbClr val="FF0000"/>
                </a:solidFill>
              </a:rPr>
              <a:t>        筛选标记</a:t>
            </a:r>
            <a:r>
              <a:rPr lang="zh-CN" altLang="en-US" sz="1600" dirty="0"/>
              <a:t>常为抗生素抗性基因，是否对人类健康和饲养的动物带来危害。</a:t>
            </a:r>
            <a:endParaRPr lang="en-US" altLang="zh-CN" sz="1600" dirty="0"/>
          </a:p>
          <a:p>
            <a:pPr>
              <a:lnSpc>
                <a:spcPct val="150000"/>
              </a:lnSpc>
              <a:buSzPct val="50000"/>
              <a:buFont typeface="Wingdings" panose="05000000000000000000" pitchFamily="2" charset="2"/>
              <a:buChar char="l"/>
            </a:pPr>
            <a:endParaRPr lang="en-US" altLang="zh-CN" dirty="0" smtClean="0"/>
          </a:p>
          <a:p>
            <a:pPr>
              <a:lnSpc>
                <a:spcPct val="150000"/>
              </a:lnSpc>
              <a:buSzPct val="50000"/>
              <a:buFont typeface="Wingdings" panose="05000000000000000000" pitchFamily="2" charset="2"/>
              <a:buChar char="l"/>
            </a:pPr>
            <a:r>
              <a:rPr lang="zh-CN" altLang="en-US" dirty="0" smtClean="0"/>
              <a:t>环境安全</a:t>
            </a:r>
            <a:endParaRPr lang="en-US" altLang="zh-CN" dirty="0" smtClean="0"/>
          </a:p>
          <a:p>
            <a:pPr marL="0" indent="0">
              <a:lnSpc>
                <a:spcPct val="150000"/>
              </a:lnSpc>
              <a:buSzPct val="50000"/>
              <a:buNone/>
            </a:pPr>
            <a:r>
              <a:rPr lang="zh-CN" altLang="en-US" sz="1600" dirty="0"/>
              <a:t>       大规模商品化种植，作物中包含的</a:t>
            </a:r>
            <a:r>
              <a:rPr lang="zh-CN" altLang="en-US" sz="1600" dirty="0">
                <a:solidFill>
                  <a:srgbClr val="FF0000"/>
                </a:solidFill>
              </a:rPr>
              <a:t>转基因</a:t>
            </a:r>
            <a:r>
              <a:rPr lang="zh-CN" altLang="en-US" sz="1600" dirty="0"/>
              <a:t>会随之释放到环境中，是否产生多方面的副作用？</a:t>
            </a:r>
            <a:endParaRPr lang="en-US" altLang="zh-CN" sz="1600" dirty="0"/>
          </a:p>
          <a:p>
            <a:pPr marL="0" indent="0">
              <a:lnSpc>
                <a:spcPct val="150000"/>
              </a:lnSpc>
              <a:buSzPct val="50000"/>
              <a:buNone/>
            </a:pPr>
            <a:r>
              <a:rPr lang="en-US" altLang="zh-CN" sz="1600" dirty="0"/>
              <a:t> </a:t>
            </a:r>
            <a:r>
              <a:rPr lang="en-US" altLang="zh-CN" sz="1600" dirty="0"/>
              <a:t>       </a:t>
            </a:r>
            <a:r>
              <a:rPr lang="zh-CN" altLang="en-US" sz="1600" dirty="0">
                <a:solidFill>
                  <a:srgbClr val="FF0000"/>
                </a:solidFill>
              </a:rPr>
              <a:t>抗虫基因</a:t>
            </a:r>
            <a:r>
              <a:rPr lang="zh-CN" altLang="en-US" sz="1600" dirty="0"/>
              <a:t>是否杀死农业生态系统中的中性昆虫、有益的天敌，以及有益的土壤微生物？是否会通过天然杂交和基因漂移逃逸到非转基因作物品种，影响农田生态系统中的生物多样性？</a:t>
            </a:r>
            <a:endParaRPr lang="en-US" altLang="zh-CN" sz="1600" dirty="0"/>
          </a:p>
          <a:p>
            <a:pPr marL="0" indent="0">
              <a:lnSpc>
                <a:spcPct val="150000"/>
              </a:lnSpc>
              <a:buNone/>
            </a:pPr>
            <a:endParaRPr lang="zh-CN" altLang="en-US" sz="1600"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4"/>
          <p:cNvSpPr/>
          <p:nvPr/>
        </p:nvSpPr>
        <p:spPr>
          <a:xfrm>
            <a:off x="2255706" y="914496"/>
            <a:ext cx="1728358" cy="707886"/>
          </a:xfrm>
          <a:prstGeom prst="rect">
            <a:avLst/>
          </a:prstGeom>
          <a:noFill/>
          <a:ln>
            <a:noFill/>
          </a:ln>
        </p:spPr>
        <p:txBody>
          <a:bodyPr wrap="none" rtlCol="0" anchor="t">
            <a:spAutoFit/>
          </a:bodyPr>
          <a:lstStyle/>
          <a:p>
            <a:pPr algn="ctr"/>
            <a:r>
              <a:rPr lang="zh-CN" altLang="en-US" sz="4000" b="1" dirty="0">
                <a:ln/>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rPr>
              <a:t>思考：</a:t>
            </a:r>
            <a:endParaRPr lang="zh-CN" altLang="en-US" sz="4000" b="1" dirty="0">
              <a:ln/>
              <a:solidFill>
                <a:schemeClr val="accent1"/>
              </a:solidFill>
              <a:effectLst>
                <a:outerShdw blurRad="38100" dist="25400" dir="5400000" algn="ctr" rotWithShape="0">
                  <a:srgbClr val="6E747A">
                    <a:alpha val="43000"/>
                  </a:srgbClr>
                </a:outerShdw>
              </a:effectLst>
              <a:latin typeface="宋体" panose="02010600030101010101" pitchFamily="2" charset="-122"/>
              <a:ea typeface="宋体" panose="02010600030101010101" pitchFamily="2" charset="-122"/>
            </a:endParaRPr>
          </a:p>
        </p:txBody>
      </p:sp>
      <p:sp>
        <p:nvSpPr>
          <p:cNvPr id="2" name="文本框 1"/>
          <p:cNvSpPr txBox="1"/>
          <p:nvPr/>
        </p:nvSpPr>
        <p:spPr>
          <a:xfrm>
            <a:off x="3119885" y="2510288"/>
            <a:ext cx="6400800" cy="1200329"/>
          </a:xfrm>
          <a:prstGeom prst="rect">
            <a:avLst/>
          </a:prstGeom>
          <a:noFill/>
        </p:spPr>
        <p:txBody>
          <a:bodyPr wrap="square" rtlCol="0">
            <a:spAutoFit/>
          </a:bodyPr>
          <a:lstStyle/>
          <a:p>
            <a:pPr>
              <a:lnSpc>
                <a:spcPct val="150000"/>
              </a:lnSpc>
            </a:pPr>
            <a:r>
              <a:rPr lang="zh-CN" altLang="en-US" sz="2400" b="1" dirty="0">
                <a:latin typeface="宋体" panose="02010600030101010101" pitchFamily="2" charset="-122"/>
                <a:ea typeface="宋体" panose="02010600030101010101" pitchFamily="2" charset="-122"/>
              </a:rPr>
              <a:t>    生物安全管理，人类已经取得了哪些经验，面对新的生物安全问题，我应该如何面对？</a:t>
            </a:r>
            <a:endParaRPr lang="zh-CN" altLang="en-US" sz="2400" b="1" dirty="0">
              <a:latin typeface="宋体" panose="02010600030101010101" pitchFamily="2" charset="-122"/>
              <a:ea typeface="宋体" panose="02010600030101010101" pitchFamily="2" charset="-122"/>
            </a:endParaRPr>
          </a:p>
        </p:txBody>
      </p:sp>
    </p:spTree>
    <p:custDataLst>
      <p:tags r:id="rId1"/>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898585" y="1092380"/>
            <a:ext cx="10515600" cy="4351338"/>
          </a:xfrm>
        </p:spPr>
        <p:txBody>
          <a:bodyPr>
            <a:noAutofit/>
          </a:bodyPr>
          <a:lstStyle/>
          <a:p>
            <a:pPr>
              <a:lnSpc>
                <a:spcPct val="150000"/>
              </a:lnSpc>
            </a:pPr>
            <a:r>
              <a:rPr lang="zh-CN" altLang="en-US" sz="2000" dirty="0">
                <a:sym typeface="+mn-ea"/>
              </a:rPr>
              <a:t>狭义生物安全：</a:t>
            </a:r>
          </a:p>
          <a:p>
            <a:pPr marL="0" indent="0">
              <a:lnSpc>
                <a:spcPct val="150000"/>
              </a:lnSpc>
              <a:buNone/>
            </a:pPr>
            <a:r>
              <a:rPr lang="zh-CN" altLang="en-US" sz="2000" dirty="0">
                <a:sym typeface="+mn-ea"/>
              </a:rPr>
              <a:t>       指防范由</a:t>
            </a:r>
            <a:r>
              <a:rPr lang="zh-CN" altLang="en-US" sz="2000" dirty="0">
                <a:solidFill>
                  <a:srgbClr val="FF0000"/>
                </a:solidFill>
                <a:sym typeface="+mn-ea"/>
              </a:rPr>
              <a:t>现代生物技术</a:t>
            </a:r>
            <a:r>
              <a:rPr lang="zh-CN" altLang="en-US" sz="2000" dirty="0">
                <a:sym typeface="+mn-ea"/>
              </a:rPr>
              <a:t>的开发和应用（主要指转基因技术）所产生的的负面影响，即对生物多样性、生态环境及人体可能构成的危险或潜在风险。</a:t>
            </a:r>
          </a:p>
          <a:p>
            <a:pPr marL="0" indent="0">
              <a:lnSpc>
                <a:spcPct val="150000"/>
              </a:lnSpc>
              <a:buNone/>
            </a:pPr>
            <a:r>
              <a:rPr lang="zh-CN" altLang="en-US" sz="2000" dirty="0">
                <a:sym typeface="+mn-ea"/>
              </a:rPr>
              <a:t>    （张庆玲、王卫明   </a:t>
            </a:r>
            <a:r>
              <a:rPr lang="en-US" altLang="zh-CN" sz="2000" dirty="0">
                <a:sym typeface="+mn-ea"/>
              </a:rPr>
              <a:t>2010</a:t>
            </a:r>
            <a:r>
              <a:rPr lang="zh-CN" altLang="en-US" sz="2000" dirty="0">
                <a:sym typeface="+mn-ea"/>
              </a:rPr>
              <a:t>）</a:t>
            </a:r>
          </a:p>
          <a:p>
            <a:pPr>
              <a:lnSpc>
                <a:spcPct val="150000"/>
              </a:lnSpc>
            </a:pPr>
            <a:endParaRPr lang="zh-CN" altLang="en-US" sz="2000" dirty="0">
              <a:sym typeface="+mn-ea"/>
            </a:endParaRPr>
          </a:p>
          <a:p>
            <a:pPr>
              <a:lnSpc>
                <a:spcPct val="150000"/>
              </a:lnSpc>
            </a:pPr>
            <a:r>
              <a:rPr lang="zh-CN" altLang="en-US" sz="2000" dirty="0"/>
              <a:t>广义生物安全：</a:t>
            </a:r>
          </a:p>
          <a:p>
            <a:pPr marL="0" indent="0">
              <a:lnSpc>
                <a:spcPct val="150000"/>
              </a:lnSpc>
              <a:buNone/>
            </a:pPr>
            <a:r>
              <a:rPr lang="zh-CN" altLang="en-US" sz="2000" dirty="0"/>
              <a:t>        泛指与</a:t>
            </a:r>
            <a:r>
              <a:rPr lang="zh-CN" altLang="en-US" sz="2000" dirty="0">
                <a:solidFill>
                  <a:srgbClr val="FF0000"/>
                </a:solidFill>
              </a:rPr>
              <a:t>生物有关</a:t>
            </a:r>
            <a:r>
              <a:rPr lang="zh-CN" altLang="en-US" sz="2000" dirty="0"/>
              <a:t>的各种因素对国家、社会、经济、生态环境及人类健康所产生的的危害及潜在风险。</a:t>
            </a:r>
          </a:p>
          <a:p>
            <a:pPr>
              <a:lnSpc>
                <a:spcPct val="150000"/>
              </a:lnSpc>
            </a:pPr>
            <a:endParaRPr lang="zh-CN" altLang="en-US" sz="2000" dirty="0"/>
          </a:p>
        </p:txBody>
      </p:sp>
    </p:spTree>
    <p:custDataLst>
      <p:tags r:id="rId1"/>
    </p:custData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内容占位符 6"/>
          <p:cNvPicPr>
            <a:picLocks noGrp="1" noChangeAspect="1"/>
          </p:cNvPicPr>
          <p:nvPr>
            <p:ph idx="1"/>
          </p:nvPr>
        </p:nvPicPr>
        <p:blipFill>
          <a:blip r:embed="rId3"/>
          <a:stretch>
            <a:fillRect/>
          </a:stretch>
        </p:blipFill>
        <p:spPr>
          <a:xfrm>
            <a:off x="876082" y="525888"/>
            <a:ext cx="10355510" cy="5314195"/>
          </a:xfrm>
          <a:prstGeom prst="rect">
            <a:avLst/>
          </a:prstGeom>
        </p:spPr>
      </p:pic>
      <p:cxnSp>
        <p:nvCxnSpPr>
          <p:cNvPr id="8" name="直接连接符 7"/>
          <p:cNvCxnSpPr/>
          <p:nvPr/>
        </p:nvCxnSpPr>
        <p:spPr>
          <a:xfrm flipV="1">
            <a:off x="1000389" y="5374257"/>
            <a:ext cx="9955158" cy="59991"/>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9" name="直接连接符 8"/>
          <p:cNvCxnSpPr/>
          <p:nvPr/>
        </p:nvCxnSpPr>
        <p:spPr>
          <a:xfrm flipV="1">
            <a:off x="10426736" y="4970224"/>
            <a:ext cx="624840" cy="7620"/>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cxnSp>
        <p:nvCxnSpPr>
          <p:cNvPr id="10" name="直接连接符 9"/>
          <p:cNvCxnSpPr/>
          <p:nvPr/>
        </p:nvCxnSpPr>
        <p:spPr>
          <a:xfrm flipV="1">
            <a:off x="1000389" y="5840083"/>
            <a:ext cx="1846328" cy="9994"/>
          </a:xfrm>
          <a:prstGeom prst="line">
            <a:avLst/>
          </a:prstGeom>
          <a:ln>
            <a:solidFill>
              <a:srgbClr val="FF0000"/>
            </a:solidFill>
          </a:ln>
        </p:spPr>
        <p:style>
          <a:lnRef idx="3">
            <a:schemeClr val="accent2"/>
          </a:lnRef>
          <a:fillRef idx="0">
            <a:schemeClr val="accent2"/>
          </a:fillRef>
          <a:effectRef idx="2">
            <a:schemeClr val="accent2"/>
          </a:effectRef>
          <a:fontRef idx="minor">
            <a:schemeClr val="tx1"/>
          </a:fontRef>
        </p:style>
      </p:cxnSp>
    </p:spTree>
    <p:custDataLst>
      <p:tags r:id="rId1"/>
    </p:custData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a:spLocks noGrp="1"/>
          </p:cNvSpPr>
          <p:nvPr>
            <p:ph idx="1"/>
          </p:nvPr>
        </p:nvSpPr>
        <p:spPr>
          <a:xfrm>
            <a:off x="7644208" y="498763"/>
            <a:ext cx="3302713" cy="5936688"/>
          </a:xfrm>
        </p:spPr>
        <p:txBody>
          <a:bodyPr>
            <a:noAutofit/>
          </a:bodyPr>
          <a:lstStyle/>
          <a:p>
            <a:pPr>
              <a:lnSpc>
                <a:spcPct val="150000"/>
              </a:lnSpc>
            </a:pPr>
            <a:r>
              <a:rPr lang="en-US" altLang="zh-CN" sz="2000" dirty="0" smtClean="0">
                <a:latin typeface="+mn-ea"/>
              </a:rPr>
              <a:t>2015</a:t>
            </a:r>
            <a:r>
              <a:rPr lang="zh-CN" altLang="en-US" sz="2000" dirty="0" smtClean="0">
                <a:latin typeface="+mn-ea"/>
              </a:rPr>
              <a:t>年，习近平主席听取并肯定“加强军地一体化国家生物安全防御体系建设”提案，将</a:t>
            </a:r>
            <a:r>
              <a:rPr lang="zh-CN" altLang="en-US" sz="2000" u="sng" dirty="0" smtClean="0">
                <a:latin typeface="+mn-ea"/>
              </a:rPr>
              <a:t>生物安全</a:t>
            </a:r>
            <a:r>
              <a:rPr lang="zh-CN" altLang="en-US" sz="2000" dirty="0" smtClean="0">
                <a:latin typeface="+mn-ea"/>
              </a:rPr>
              <a:t>与</a:t>
            </a:r>
            <a:r>
              <a:rPr lang="zh-CN" altLang="en-US" sz="2000" u="sng" dirty="0" smtClean="0">
                <a:latin typeface="+mn-ea"/>
              </a:rPr>
              <a:t>太空安全</a:t>
            </a:r>
            <a:r>
              <a:rPr lang="zh-CN" altLang="en-US" sz="2000" dirty="0" smtClean="0">
                <a:latin typeface="+mn-ea"/>
              </a:rPr>
              <a:t>、</a:t>
            </a:r>
            <a:r>
              <a:rPr lang="zh-CN" altLang="en-US" sz="2000" u="sng" dirty="0" smtClean="0">
                <a:latin typeface="+mn-ea"/>
              </a:rPr>
              <a:t>深海安全</a:t>
            </a:r>
            <a:r>
              <a:rPr lang="zh-CN" altLang="en-US" sz="2000" dirty="0" smtClean="0">
                <a:latin typeface="+mn-ea"/>
              </a:rPr>
              <a:t>、</a:t>
            </a:r>
            <a:r>
              <a:rPr lang="zh-CN" altLang="en-US" sz="2000" u="sng" dirty="0" smtClean="0">
                <a:latin typeface="+mn-ea"/>
              </a:rPr>
              <a:t>极地安全</a:t>
            </a:r>
            <a:r>
              <a:rPr lang="zh-CN" altLang="en-US" sz="2000" dirty="0" smtClean="0">
                <a:latin typeface="+mn-ea"/>
              </a:rPr>
              <a:t>一起列为国家安全的</a:t>
            </a:r>
            <a:r>
              <a:rPr lang="en-US" altLang="zh-CN" sz="2000" dirty="0" smtClean="0">
                <a:latin typeface="+mn-ea"/>
              </a:rPr>
              <a:t>4</a:t>
            </a:r>
            <a:r>
              <a:rPr lang="zh-CN" altLang="en-US" sz="2000" dirty="0" smtClean="0">
                <a:latin typeface="+mn-ea"/>
              </a:rPr>
              <a:t>个新型领域</a:t>
            </a:r>
            <a:endParaRPr lang="zh-CN" altLang="en-US" sz="2000" dirty="0">
              <a:latin typeface="+mn-ea"/>
            </a:endParaRPr>
          </a:p>
        </p:txBody>
      </p:sp>
      <p:pic>
        <p:nvPicPr>
          <p:cNvPr id="4" name="图片 3"/>
          <p:cNvPicPr>
            <a:picLocks noChangeAspect="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Lst>
          </a:blip>
          <a:stretch>
            <a:fillRect/>
          </a:stretch>
        </p:blipFill>
        <p:spPr>
          <a:xfrm>
            <a:off x="2999460" y="498763"/>
            <a:ext cx="3786496" cy="5882074"/>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a:srcRect l="2135"/>
          <a:stretch/>
        </p:blipFill>
        <p:spPr>
          <a:xfrm>
            <a:off x="1524000" y="1"/>
            <a:ext cx="9144000" cy="6891627"/>
          </a:xfrm>
          <a:prstGeom prst="rect">
            <a:avLst/>
          </a:prstGeom>
        </p:spPr>
      </p:pic>
    </p:spTree>
    <p:extLst>
      <p:ext uri="{BB962C8B-B14F-4D97-AF65-F5344CB8AC3E}">
        <p14:creationId xmlns:p14="http://schemas.microsoft.com/office/powerpoint/2010/main" val="28848202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824183" y="698741"/>
            <a:ext cx="5271818" cy="759125"/>
          </a:xfrm>
        </p:spPr>
        <p:txBody>
          <a:bodyPr>
            <a:normAutofit/>
          </a:bodyPr>
          <a:lstStyle/>
          <a:p>
            <a:r>
              <a:rPr lang="en-US" altLang="zh-CN" sz="2000" b="1" dirty="0">
                <a:latin typeface="宋体" panose="02010600030101010101" pitchFamily="2" charset="-122"/>
                <a:ea typeface="宋体" panose="02010600030101010101" pitchFamily="2" charset="-122"/>
              </a:rPr>
              <a:t>《</a:t>
            </a:r>
            <a:r>
              <a:rPr lang="zh-CN" altLang="en-US" sz="2000" b="1" dirty="0">
                <a:latin typeface="宋体" panose="02010600030101010101" pitchFamily="2" charset="-122"/>
                <a:ea typeface="宋体" panose="02010600030101010101" pitchFamily="2" charset="-122"/>
              </a:rPr>
              <a:t>生物安全法</a:t>
            </a:r>
            <a:r>
              <a:rPr lang="en-US" altLang="zh-CN" sz="2000" b="1" dirty="0">
                <a:latin typeface="宋体" panose="02010600030101010101" pitchFamily="2" charset="-122"/>
                <a:ea typeface="宋体" panose="02010600030101010101" pitchFamily="2" charset="-122"/>
              </a:rPr>
              <a:t>》</a:t>
            </a:r>
            <a:r>
              <a:rPr lang="zh-CN" altLang="en-US" sz="2000" b="1" dirty="0">
                <a:latin typeface="宋体" panose="02010600030101010101" pitchFamily="2" charset="-122"/>
                <a:ea typeface="宋体" panose="02010600030101010101" pitchFamily="2" charset="-122"/>
              </a:rPr>
              <a:t>规范的范围</a:t>
            </a:r>
            <a:endParaRPr lang="zh-CN" altLang="en-US" sz="2000" b="1" dirty="0">
              <a:latin typeface="宋体" panose="02010600030101010101" pitchFamily="2" charset="-122"/>
              <a:ea typeface="宋体" panose="02010600030101010101" pitchFamily="2" charset="-122"/>
            </a:endParaRPr>
          </a:p>
        </p:txBody>
      </p:sp>
      <p:sp>
        <p:nvSpPr>
          <p:cNvPr id="3" name="内容占位符 2"/>
          <p:cNvSpPr>
            <a:spLocks noGrp="1"/>
          </p:cNvSpPr>
          <p:nvPr>
            <p:ph idx="1"/>
          </p:nvPr>
        </p:nvSpPr>
        <p:spPr>
          <a:xfrm>
            <a:off x="3896265" y="1699404"/>
            <a:ext cx="5446143" cy="4873924"/>
          </a:xfrm>
        </p:spPr>
        <p:txBody>
          <a:bodyPr>
            <a:normAutofit/>
          </a:bodyPr>
          <a:lstStyle/>
          <a:p>
            <a:pPr marL="0" indent="0">
              <a:lnSpc>
                <a:spcPct val="150000"/>
              </a:lnSpc>
              <a:buNone/>
            </a:pPr>
            <a:r>
              <a:rPr lang="zh-CN" altLang="en-US" sz="1600" b="1" dirty="0">
                <a:latin typeface="宋体" panose="02010600030101010101" pitchFamily="2" charset="-122"/>
                <a:ea typeface="宋体" panose="02010600030101010101" pitchFamily="2" charset="-122"/>
              </a:rPr>
              <a:t>包括八大类</a:t>
            </a:r>
            <a:r>
              <a:rPr lang="zh-CN" altLang="en-US" sz="1600" b="1" dirty="0">
                <a:latin typeface="宋体" panose="02010600030101010101" pitchFamily="2" charset="-122"/>
                <a:ea typeface="宋体" panose="02010600030101010101" pitchFamily="2" charset="-122"/>
              </a:rPr>
              <a:t>：</a:t>
            </a:r>
            <a:endParaRPr lang="en-US" altLang="zh-CN" sz="1600" b="1" dirty="0">
              <a:latin typeface="宋体" panose="02010600030101010101" pitchFamily="2" charset="-122"/>
              <a:ea typeface="宋体" panose="02010600030101010101" pitchFamily="2" charset="-122"/>
            </a:endParaRPr>
          </a:p>
          <a:p>
            <a:pPr marL="0" indent="0">
              <a:lnSpc>
                <a:spcPct val="150000"/>
              </a:lnSpc>
              <a:buNone/>
            </a:pPr>
            <a:r>
              <a:rPr lang="zh-CN" altLang="en-US" sz="1600" b="1" dirty="0">
                <a:latin typeface="宋体" panose="02010600030101010101" pitchFamily="2" charset="-122"/>
                <a:ea typeface="宋体" panose="02010600030101010101" pitchFamily="2" charset="-122"/>
              </a:rPr>
              <a:t>一</a:t>
            </a:r>
            <a:r>
              <a:rPr lang="zh-CN" altLang="en-US" sz="1600" b="1" dirty="0">
                <a:latin typeface="宋体" panose="02010600030101010101" pitchFamily="2" charset="-122"/>
                <a:ea typeface="宋体" panose="02010600030101010101" pitchFamily="2" charset="-122"/>
              </a:rPr>
              <a:t>、</a:t>
            </a:r>
            <a:r>
              <a:rPr lang="zh-CN" altLang="en-US" sz="1600" b="1" dirty="0">
                <a:latin typeface="宋体" panose="02010600030101010101" pitchFamily="2" charset="-122"/>
                <a:ea typeface="宋体" panose="02010600030101010101" pitchFamily="2" charset="-122"/>
              </a:rPr>
              <a:t>防</a:t>
            </a:r>
            <a:r>
              <a:rPr lang="zh-CN" altLang="en-US" sz="1600" b="1" dirty="0">
                <a:latin typeface="宋体" panose="02010600030101010101" pitchFamily="2" charset="-122"/>
                <a:ea typeface="宋体" panose="02010600030101010101" pitchFamily="2" charset="-122"/>
              </a:rPr>
              <a:t>控重大新发突发传染病、动植物疫情</a:t>
            </a:r>
            <a:r>
              <a:rPr lang="zh-CN" altLang="en-US" sz="1600" b="1" dirty="0">
                <a:latin typeface="宋体" panose="02010600030101010101" pitchFamily="2" charset="-122"/>
                <a:ea typeface="宋体" panose="02010600030101010101" pitchFamily="2" charset="-122"/>
              </a:rPr>
              <a:t>；</a:t>
            </a:r>
            <a:endParaRPr lang="en-US" altLang="zh-CN" sz="1600" b="1" dirty="0">
              <a:latin typeface="宋体" panose="02010600030101010101" pitchFamily="2" charset="-122"/>
              <a:ea typeface="宋体" panose="02010600030101010101" pitchFamily="2" charset="-122"/>
            </a:endParaRPr>
          </a:p>
          <a:p>
            <a:pPr marL="0" indent="0">
              <a:lnSpc>
                <a:spcPct val="150000"/>
              </a:lnSpc>
              <a:buNone/>
            </a:pPr>
            <a:r>
              <a:rPr lang="zh-CN" altLang="en-US" sz="1600" b="1" dirty="0">
                <a:latin typeface="宋体" panose="02010600030101010101" pitchFamily="2" charset="-122"/>
                <a:ea typeface="宋体" panose="02010600030101010101" pitchFamily="2" charset="-122"/>
              </a:rPr>
              <a:t>二、生物技术研究</a:t>
            </a:r>
            <a:r>
              <a:rPr lang="zh-CN" altLang="en-US" sz="1600" b="1" dirty="0">
                <a:latin typeface="宋体" panose="02010600030101010101" pitchFamily="2" charset="-122"/>
                <a:ea typeface="宋体" panose="02010600030101010101" pitchFamily="2" charset="-122"/>
              </a:rPr>
              <a:t>、开发、</a:t>
            </a:r>
            <a:r>
              <a:rPr lang="zh-CN" altLang="en-US" sz="1600" b="1" dirty="0">
                <a:latin typeface="宋体" panose="02010600030101010101" pitchFamily="2" charset="-122"/>
                <a:ea typeface="宋体" panose="02010600030101010101" pitchFamily="2" charset="-122"/>
              </a:rPr>
              <a:t>应用；</a:t>
            </a:r>
            <a:endParaRPr lang="en-US" altLang="zh-CN" sz="1600" b="1" dirty="0">
              <a:latin typeface="宋体" panose="02010600030101010101" pitchFamily="2" charset="-122"/>
              <a:ea typeface="宋体" panose="02010600030101010101" pitchFamily="2" charset="-122"/>
            </a:endParaRPr>
          </a:p>
          <a:p>
            <a:pPr marL="0" indent="0">
              <a:lnSpc>
                <a:spcPct val="150000"/>
              </a:lnSpc>
              <a:buNone/>
            </a:pPr>
            <a:r>
              <a:rPr lang="zh-CN" altLang="en-US" sz="1600" b="1" dirty="0">
                <a:latin typeface="宋体" panose="02010600030101010101" pitchFamily="2" charset="-122"/>
                <a:ea typeface="宋体" panose="02010600030101010101" pitchFamily="2" charset="-122"/>
              </a:rPr>
              <a:t>三、病原微生物实验室</a:t>
            </a:r>
            <a:r>
              <a:rPr lang="zh-CN" altLang="en-US" sz="1600" b="1" dirty="0">
                <a:latin typeface="宋体" panose="02010600030101010101" pitchFamily="2" charset="-122"/>
                <a:ea typeface="宋体" panose="02010600030101010101" pitchFamily="2" charset="-122"/>
              </a:rPr>
              <a:t>生物</a:t>
            </a:r>
            <a:r>
              <a:rPr lang="zh-CN" altLang="en-US" sz="1600" b="1" dirty="0">
                <a:latin typeface="宋体" panose="02010600030101010101" pitchFamily="2" charset="-122"/>
                <a:ea typeface="宋体" panose="02010600030101010101" pitchFamily="2" charset="-122"/>
              </a:rPr>
              <a:t>安全管理；</a:t>
            </a:r>
            <a:endParaRPr lang="en-US" altLang="zh-CN" sz="1600" b="1" dirty="0">
              <a:latin typeface="宋体" panose="02010600030101010101" pitchFamily="2" charset="-122"/>
              <a:ea typeface="宋体" panose="02010600030101010101" pitchFamily="2" charset="-122"/>
            </a:endParaRPr>
          </a:p>
          <a:p>
            <a:pPr marL="0" indent="0">
              <a:lnSpc>
                <a:spcPct val="150000"/>
              </a:lnSpc>
              <a:buNone/>
            </a:pPr>
            <a:r>
              <a:rPr lang="zh-CN" altLang="en-US" sz="1600" b="1" dirty="0">
                <a:latin typeface="宋体" panose="02010600030101010101" pitchFamily="2" charset="-122"/>
                <a:ea typeface="宋体" panose="02010600030101010101" pitchFamily="2" charset="-122"/>
              </a:rPr>
              <a:t>四、人类遗传资源和生物资源安全管理；</a:t>
            </a:r>
            <a:endParaRPr lang="en-US" altLang="zh-CN" sz="1600" b="1" dirty="0">
              <a:latin typeface="宋体" panose="02010600030101010101" pitchFamily="2" charset="-122"/>
              <a:ea typeface="宋体" panose="02010600030101010101" pitchFamily="2" charset="-122"/>
            </a:endParaRPr>
          </a:p>
          <a:p>
            <a:pPr marL="0" indent="0">
              <a:lnSpc>
                <a:spcPct val="150000"/>
              </a:lnSpc>
              <a:buNone/>
            </a:pPr>
            <a:r>
              <a:rPr lang="zh-CN" altLang="en-US" sz="1600" b="1" dirty="0">
                <a:latin typeface="宋体" panose="02010600030101010101" pitchFamily="2" charset="-122"/>
                <a:ea typeface="宋体" panose="02010600030101010101" pitchFamily="2" charset="-122"/>
              </a:rPr>
              <a:t>五</a:t>
            </a:r>
            <a:r>
              <a:rPr lang="zh-CN" altLang="en-US" sz="1600" b="1" dirty="0">
                <a:latin typeface="宋体" panose="02010600030101010101" pitchFamily="2" charset="-122"/>
                <a:ea typeface="宋体" panose="02010600030101010101" pitchFamily="2" charset="-122"/>
              </a:rPr>
              <a:t>、</a:t>
            </a:r>
            <a:r>
              <a:rPr lang="zh-CN" altLang="en-US" sz="1600" b="1" dirty="0">
                <a:latin typeface="宋体" panose="02010600030101010101" pitchFamily="2" charset="-122"/>
                <a:ea typeface="宋体" panose="02010600030101010101" pitchFamily="2" charset="-122"/>
              </a:rPr>
              <a:t>防范</a:t>
            </a:r>
            <a:r>
              <a:rPr lang="zh-CN" altLang="en-US" sz="1600" b="1" dirty="0">
                <a:latin typeface="宋体" panose="02010600030101010101" pitchFamily="2" charset="-122"/>
                <a:ea typeface="宋体" panose="02010600030101010101" pitchFamily="2" charset="-122"/>
              </a:rPr>
              <a:t>外来物种入侵与保护生物多样性</a:t>
            </a:r>
            <a:r>
              <a:rPr lang="zh-CN" altLang="en-US" sz="1600" b="1" dirty="0">
                <a:latin typeface="宋体" panose="02010600030101010101" pitchFamily="2" charset="-122"/>
                <a:ea typeface="宋体" panose="02010600030101010101" pitchFamily="2" charset="-122"/>
              </a:rPr>
              <a:t>；</a:t>
            </a:r>
            <a:endParaRPr lang="en-US" altLang="zh-CN" sz="1600" b="1" dirty="0">
              <a:latin typeface="宋体" panose="02010600030101010101" pitchFamily="2" charset="-122"/>
              <a:ea typeface="宋体" panose="02010600030101010101" pitchFamily="2" charset="-122"/>
            </a:endParaRPr>
          </a:p>
          <a:p>
            <a:pPr marL="0" indent="0">
              <a:lnSpc>
                <a:spcPct val="150000"/>
              </a:lnSpc>
              <a:buNone/>
            </a:pPr>
            <a:r>
              <a:rPr lang="zh-CN" altLang="en-US" sz="1600" b="1" dirty="0">
                <a:latin typeface="宋体" panose="02010600030101010101" pitchFamily="2" charset="-122"/>
                <a:ea typeface="宋体" panose="02010600030101010101" pitchFamily="2" charset="-122"/>
              </a:rPr>
              <a:t>六</a:t>
            </a:r>
            <a:r>
              <a:rPr lang="zh-CN" altLang="en-US" sz="1600" b="1" dirty="0">
                <a:latin typeface="宋体" panose="02010600030101010101" pitchFamily="2" charset="-122"/>
                <a:ea typeface="宋体" panose="02010600030101010101" pitchFamily="2" charset="-122"/>
              </a:rPr>
              <a:t>、</a:t>
            </a:r>
            <a:r>
              <a:rPr lang="zh-CN" altLang="en-US" sz="1600" b="1" dirty="0">
                <a:latin typeface="宋体" panose="02010600030101010101" pitchFamily="2" charset="-122"/>
                <a:ea typeface="宋体" panose="02010600030101010101" pitchFamily="2" charset="-122"/>
              </a:rPr>
              <a:t>应对</a:t>
            </a:r>
            <a:r>
              <a:rPr lang="zh-CN" altLang="en-US" sz="1600" b="1" dirty="0">
                <a:latin typeface="宋体" panose="02010600030101010101" pitchFamily="2" charset="-122"/>
                <a:ea typeface="宋体" panose="02010600030101010101" pitchFamily="2" charset="-122"/>
              </a:rPr>
              <a:t>微生物耐药</a:t>
            </a:r>
            <a:r>
              <a:rPr lang="zh-CN" altLang="en-US" sz="1600" b="1" dirty="0">
                <a:latin typeface="宋体" panose="02010600030101010101" pitchFamily="2" charset="-122"/>
                <a:ea typeface="宋体" panose="02010600030101010101" pitchFamily="2" charset="-122"/>
              </a:rPr>
              <a:t>；</a:t>
            </a:r>
            <a:endParaRPr lang="en-US" altLang="zh-CN" sz="1600" b="1" dirty="0">
              <a:latin typeface="宋体" panose="02010600030101010101" pitchFamily="2" charset="-122"/>
              <a:ea typeface="宋体" panose="02010600030101010101" pitchFamily="2" charset="-122"/>
            </a:endParaRPr>
          </a:p>
          <a:p>
            <a:pPr marL="0" indent="0">
              <a:lnSpc>
                <a:spcPct val="150000"/>
              </a:lnSpc>
              <a:buNone/>
            </a:pPr>
            <a:r>
              <a:rPr lang="zh-CN" altLang="en-US" sz="1600" b="1" dirty="0">
                <a:latin typeface="宋体" panose="02010600030101010101" pitchFamily="2" charset="-122"/>
                <a:ea typeface="宋体" panose="02010600030101010101" pitchFamily="2" charset="-122"/>
              </a:rPr>
              <a:t>七</a:t>
            </a:r>
            <a:r>
              <a:rPr lang="zh-CN" altLang="en-US" sz="1600" b="1" dirty="0">
                <a:latin typeface="宋体" panose="02010600030101010101" pitchFamily="2" charset="-122"/>
                <a:ea typeface="宋体" panose="02010600030101010101" pitchFamily="2" charset="-122"/>
              </a:rPr>
              <a:t>、</a:t>
            </a:r>
            <a:r>
              <a:rPr lang="zh-CN" altLang="en-US" sz="1600" b="1" dirty="0">
                <a:latin typeface="宋体" panose="02010600030101010101" pitchFamily="2" charset="-122"/>
                <a:ea typeface="宋体" panose="02010600030101010101" pitchFamily="2" charset="-122"/>
              </a:rPr>
              <a:t>防范</a:t>
            </a:r>
            <a:r>
              <a:rPr lang="zh-CN" altLang="en-US" sz="1600" b="1" dirty="0">
                <a:latin typeface="宋体" panose="02010600030101010101" pitchFamily="2" charset="-122"/>
                <a:ea typeface="宋体" panose="02010600030101010101" pitchFamily="2" charset="-122"/>
              </a:rPr>
              <a:t>生物恐怖</a:t>
            </a:r>
            <a:r>
              <a:rPr lang="zh-CN" altLang="en-US" sz="1600" b="1" dirty="0">
                <a:latin typeface="宋体" panose="02010600030101010101" pitchFamily="2" charset="-122"/>
                <a:ea typeface="宋体" panose="02010600030101010101" pitchFamily="2" charset="-122"/>
              </a:rPr>
              <a:t>袭击与防御</a:t>
            </a:r>
            <a:r>
              <a:rPr lang="zh-CN" altLang="en-US" sz="1600" b="1" dirty="0">
                <a:latin typeface="宋体" panose="02010600030101010101" pitchFamily="2" charset="-122"/>
                <a:ea typeface="宋体" panose="02010600030101010101" pitchFamily="2" charset="-122"/>
              </a:rPr>
              <a:t>生物武器威胁</a:t>
            </a:r>
            <a:r>
              <a:rPr lang="zh-CN" altLang="en-US" sz="1600" b="1" dirty="0">
                <a:latin typeface="宋体" panose="02010600030101010101" pitchFamily="2" charset="-122"/>
                <a:ea typeface="宋体" panose="02010600030101010101" pitchFamily="2" charset="-122"/>
              </a:rPr>
              <a:t>。</a:t>
            </a:r>
            <a:endParaRPr lang="en-US" altLang="zh-CN" sz="1600" b="1" dirty="0">
              <a:latin typeface="宋体" panose="02010600030101010101" pitchFamily="2" charset="-122"/>
              <a:ea typeface="宋体" panose="02010600030101010101" pitchFamily="2" charset="-122"/>
            </a:endParaRPr>
          </a:p>
          <a:p>
            <a:pPr marL="0" indent="0">
              <a:lnSpc>
                <a:spcPct val="150000"/>
              </a:lnSpc>
              <a:buNone/>
            </a:pPr>
            <a:r>
              <a:rPr lang="zh-CN" altLang="en-US" sz="1600" b="1" dirty="0">
                <a:latin typeface="宋体" panose="02010600030101010101" pitchFamily="2" charset="-122"/>
                <a:ea typeface="宋体" panose="02010600030101010101" pitchFamily="2" charset="-122"/>
              </a:rPr>
              <a:t>八、其他与生物安全相关的活动</a:t>
            </a:r>
            <a:endParaRPr lang="zh-CN" altLang="en-US" sz="1600" b="1" dirty="0">
              <a:latin typeface="宋体" panose="02010600030101010101" pitchFamily="2" charset="-122"/>
              <a:ea typeface="宋体" panose="02010600030101010101" pitchFamily="2" charset="-122"/>
            </a:endParaRPr>
          </a:p>
        </p:txBody>
      </p:sp>
    </p:spTree>
    <p:extLst>
      <p:ext uri="{BB962C8B-B14F-4D97-AF65-F5344CB8AC3E}">
        <p14:creationId xmlns:p14="http://schemas.microsoft.com/office/powerpoint/2010/main" val="225152202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81978" y="309881"/>
            <a:ext cx="3696724" cy="975455"/>
          </a:xfrm>
        </p:spPr>
        <p:txBody>
          <a:bodyPr/>
          <a:lstStyle/>
          <a:p>
            <a:r>
              <a:rPr lang="zh-CN" altLang="en-US" sz="2400" b="1" dirty="0"/>
              <a:t>生物安全的范畴</a:t>
            </a:r>
            <a:r>
              <a:rPr lang="en-US" altLang="zh-CN" sz="2400" b="1" dirty="0"/>
              <a:t>/</a:t>
            </a:r>
            <a:r>
              <a:rPr lang="zh-CN" altLang="en-US" sz="2400" b="1" dirty="0"/>
              <a:t>涵盖内容</a:t>
            </a:r>
          </a:p>
        </p:txBody>
      </p:sp>
      <p:sp>
        <p:nvSpPr>
          <p:cNvPr id="3" name="内容占位符 2"/>
          <p:cNvSpPr>
            <a:spLocks noGrp="1"/>
          </p:cNvSpPr>
          <p:nvPr>
            <p:ph idx="1"/>
          </p:nvPr>
        </p:nvSpPr>
        <p:spPr>
          <a:xfrm>
            <a:off x="827454" y="1519557"/>
            <a:ext cx="3727293" cy="1646338"/>
          </a:xfrm>
        </p:spPr>
        <p:txBody>
          <a:bodyPr/>
          <a:lstStyle/>
          <a:p>
            <a:pPr marL="342900" indent="-342900">
              <a:buFont typeface="+mj-lt"/>
              <a:buAutoNum type="arabicPeriod"/>
            </a:pPr>
            <a:r>
              <a:rPr lang="zh-CN" altLang="en-US" dirty="0"/>
              <a:t>传染性疾病</a:t>
            </a:r>
          </a:p>
          <a:p>
            <a:pPr marL="0" indent="0">
              <a:buNone/>
            </a:pPr>
            <a:r>
              <a:rPr lang="en-US" altLang="zh-CN" sz="2000" dirty="0" smtClean="0"/>
              <a:t>1</a:t>
            </a:r>
            <a:r>
              <a:rPr lang="zh-CN" altLang="en-US" sz="2000" dirty="0"/>
              <a:t>）</a:t>
            </a:r>
            <a:r>
              <a:rPr lang="zh-CN" altLang="en-US" sz="2000" dirty="0">
                <a:solidFill>
                  <a:srgbClr val="FF0000"/>
                </a:solidFill>
              </a:rPr>
              <a:t>黑死病（鼠疫）</a:t>
            </a:r>
          </a:p>
          <a:p>
            <a:pPr marL="0" indent="0">
              <a:buNone/>
            </a:pPr>
            <a:r>
              <a:rPr lang="en-US" altLang="zh-CN" sz="2000" dirty="0"/>
              <a:t>2</a:t>
            </a:r>
            <a:r>
              <a:rPr lang="zh-CN" altLang="en-US" sz="2000" dirty="0"/>
              <a:t>）霍乱</a:t>
            </a:r>
          </a:p>
          <a:p>
            <a:pPr marL="342900" indent="-342900">
              <a:buFont typeface="+mj-lt"/>
              <a:buAutoNum type="arabicPeriod"/>
            </a:pPr>
            <a:endParaRPr lang="zh-CN" altLang="en-US" sz="1600" dirty="0"/>
          </a:p>
        </p:txBody>
      </p:sp>
      <p:pic>
        <p:nvPicPr>
          <p:cNvPr id="4" name="图片 3"/>
          <p:cNvPicPr>
            <a:picLocks noChangeAspect="1"/>
          </p:cNvPicPr>
          <p:nvPr/>
        </p:nvPicPr>
        <p:blipFill>
          <a:blip r:embed="rId3"/>
          <a:stretch>
            <a:fillRect/>
          </a:stretch>
        </p:blipFill>
        <p:spPr>
          <a:xfrm>
            <a:off x="4845428" y="354706"/>
            <a:ext cx="7037357" cy="5278343"/>
          </a:xfrm>
          <a:prstGeom prst="rect">
            <a:avLst/>
          </a:prstGeom>
        </p:spPr>
      </p:pic>
      <p:sp>
        <p:nvSpPr>
          <p:cNvPr id="8" name="文本框 7"/>
          <p:cNvSpPr txBox="1"/>
          <p:nvPr/>
        </p:nvSpPr>
        <p:spPr>
          <a:xfrm>
            <a:off x="6433185" y="4523105"/>
            <a:ext cx="3475990" cy="229870"/>
          </a:xfrm>
          <a:prstGeom prst="rect">
            <a:avLst/>
          </a:prstGeom>
          <a:noFill/>
        </p:spPr>
        <p:txBody>
          <a:bodyPr wrap="square" rtlCol="0">
            <a:spAutoFit/>
          </a:bodyPr>
          <a:lstStyle/>
          <a:p>
            <a:r>
              <a:rPr lang="zh-CN" altLang="en-US" sz="900"/>
              <a:t>《死神之凯旋》（局部），</a:t>
            </a:r>
            <a:r>
              <a:rPr lang="en-US" altLang="zh-CN" sz="900"/>
              <a:t>Pieter Brughel, 1562</a:t>
            </a:r>
            <a:r>
              <a:rPr lang="zh-CN" altLang="en-US" sz="900"/>
              <a:t>年，马德里</a:t>
            </a:r>
          </a:p>
        </p:txBody>
      </p:sp>
      <p:sp>
        <p:nvSpPr>
          <p:cNvPr id="9" name="文本框 8"/>
          <p:cNvSpPr txBox="1"/>
          <p:nvPr/>
        </p:nvSpPr>
        <p:spPr>
          <a:xfrm>
            <a:off x="4761781" y="5899349"/>
            <a:ext cx="6961517" cy="738664"/>
          </a:xfrm>
          <a:prstGeom prst="rect">
            <a:avLst/>
          </a:prstGeom>
          <a:noFill/>
        </p:spPr>
        <p:txBody>
          <a:bodyPr wrap="square" rtlCol="0">
            <a:spAutoFit/>
          </a:bodyPr>
          <a:lstStyle/>
          <a:p>
            <a:r>
              <a:rPr lang="en-US" altLang="zh-CN" sz="1400" dirty="0">
                <a:latin typeface="华文楷体" panose="02010600040101010101" pitchFamily="2" charset="-122"/>
                <a:ea typeface="华文楷体" panose="02010600040101010101" pitchFamily="2" charset="-122"/>
                <a:cs typeface="华文楷体" panose="02010600040101010101" pitchFamily="2" charset="-122"/>
              </a:rPr>
              <a:t>        </a:t>
            </a:r>
            <a:r>
              <a:rPr lang="zh-CN" altLang="en-US" sz="1400" dirty="0">
                <a:latin typeface="华文楷体" panose="02010600040101010101" pitchFamily="2" charset="-122"/>
                <a:ea typeface="华文楷体" panose="02010600040101010101" pitchFamily="2" charset="-122"/>
                <a:cs typeface="华文楷体" panose="02010600040101010101" pitchFamily="2" charset="-122"/>
              </a:rPr>
              <a:t>十四世纪这场鼠疫的可怖情景被生动地记录在一大批艺术作品里，如尼德兰画家老勃鲁盖尔的《死神之凯旋》，薄伽丘的故事集《十日谈》，和加谬的小说《鼠疫》，更有二十世纪电影大师英格玛·伯格曼的《第七封印》。</a:t>
            </a:r>
          </a:p>
        </p:txBody>
      </p:sp>
      <p:pic>
        <p:nvPicPr>
          <p:cNvPr id="10" name="图片 9"/>
          <p:cNvPicPr>
            <a:picLocks noChangeAspect="1"/>
          </p:cNvPicPr>
          <p:nvPr/>
        </p:nvPicPr>
        <p:blipFill>
          <a:blip r:embed="rId4"/>
          <a:stretch>
            <a:fillRect/>
          </a:stretch>
        </p:blipFill>
        <p:spPr>
          <a:xfrm>
            <a:off x="0" y="5419725"/>
            <a:ext cx="2122805" cy="1438275"/>
          </a:xfrm>
          <a:prstGeom prst="rect">
            <a:avLst/>
          </a:prstGeom>
        </p:spPr>
      </p:pic>
      <p:pic>
        <p:nvPicPr>
          <p:cNvPr id="11" name="图片 10"/>
          <p:cNvPicPr>
            <a:picLocks noChangeAspect="1"/>
          </p:cNvPicPr>
          <p:nvPr/>
        </p:nvPicPr>
        <p:blipFill>
          <a:blip r:embed="rId5">
            <a:lum bright="18000"/>
          </a:blip>
          <a:stretch>
            <a:fillRect/>
          </a:stretch>
        </p:blipFill>
        <p:spPr>
          <a:xfrm>
            <a:off x="2122805" y="2842244"/>
            <a:ext cx="1720401" cy="2577481"/>
          </a:xfrm>
          <a:prstGeom prst="rect">
            <a:avLst/>
          </a:prstGeom>
        </p:spPr>
      </p:pic>
    </p:spTree>
    <p:custDataLst>
      <p:tags r:id="rId1"/>
    </p:custData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2、3、6、8、10、11、12、15"/>
  <p:tag name="KSO_WM_SLIDE_ID" val="custom20187308_1"/>
  <p:tag name="KSO_WM_TEMPLATE_SUBCATEGORY" val="0"/>
  <p:tag name="KSO_WM_SLIDE_TYPE" val="title"/>
  <p:tag name="KSO_WM_SLIDE_SUBTYPE" val="pureTxt"/>
  <p:tag name="KSO_WM_SLIDE_ITEM_CNT" val="0"/>
  <p:tag name="KSO_WM_SLIDE_INDEX" val="1"/>
  <p:tag name="KSO_WM_TAG_VERSION" val="1.0"/>
  <p:tag name="KSO_WM_BEAUTIFY_FLAG" val="#wm#"/>
  <p:tag name="KSO_WM_TEMPLATE_CATEGORY" val="custom"/>
  <p:tag name="KSO_WM_TEMPLATE_INDEX" val="20176290"/>
  <p:tag name="KSO_WM_SLIDE_LAYOUT" val="a_b"/>
  <p:tag name="KSO_WM_SLIDE_LAYOUT_CNT" val="1_1"/>
  <p:tag name="KSO_WM_SLIDE_MODEL_TYPE" val="cover"/>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1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1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2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2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2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176290"/>
</p:tagLst>
</file>

<file path=ppt/theme/theme1.xml><?xml version="1.0" encoding="utf-8"?>
<a:theme xmlns:a="http://schemas.openxmlformats.org/drawingml/2006/main" name="自定义设计方案">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1102</TotalTime>
  <Words>4410</Words>
  <Application>Microsoft Office PowerPoint</Application>
  <PresentationFormat>宽屏</PresentationFormat>
  <Paragraphs>220</Paragraphs>
  <Slides>39</Slides>
  <Notes>1</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39</vt:i4>
      </vt:variant>
    </vt:vector>
  </HeadingPairs>
  <TitlesOfParts>
    <vt:vector size="52" baseType="lpstr">
      <vt:lpstr>等线</vt:lpstr>
      <vt:lpstr>等线 Light</vt:lpstr>
      <vt:lpstr>华文楷体</vt:lpstr>
      <vt:lpstr>华文行楷</vt:lpstr>
      <vt:lpstr>楷体</vt:lpstr>
      <vt:lpstr>宋体</vt:lpstr>
      <vt:lpstr>微软雅黑</vt:lpstr>
      <vt:lpstr>Arial</vt:lpstr>
      <vt:lpstr>Calibri</vt:lpstr>
      <vt:lpstr>Calibri Light</vt:lpstr>
      <vt:lpstr>Times New Roman</vt:lpstr>
      <vt:lpstr>Wingdings</vt:lpstr>
      <vt:lpstr>自定义设计方案</vt:lpstr>
      <vt:lpstr>第一讲    生物安全导论</vt:lpstr>
      <vt:lpstr>    目  录</vt:lpstr>
      <vt:lpstr>一、生物安全（biosafety/biosecurity）是什么？</vt:lpstr>
      <vt:lpstr>PowerPoint 演示文稿</vt:lpstr>
      <vt:lpstr>PowerPoint 演示文稿</vt:lpstr>
      <vt:lpstr>PowerPoint 演示文稿</vt:lpstr>
      <vt:lpstr>PowerPoint 演示文稿</vt:lpstr>
      <vt:lpstr>《生物安全法》规范的范围</vt:lpstr>
      <vt:lpstr>生物安全的范畴/涵盖内容</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英国“疯牛病”事件</vt:lpstr>
      <vt:lpstr>二、生物安全风险评估</vt:lpstr>
      <vt:lpstr>风险社会理论</vt:lpstr>
      <vt:lpstr>PowerPoint 演示文稿</vt:lpstr>
      <vt:lpstr>PowerPoint 演示文稿</vt:lpstr>
      <vt:lpstr>PowerPoint 演示文稿</vt:lpstr>
      <vt:lpstr>2.生物安全风险预防原则</vt:lpstr>
      <vt:lpstr>3.生物安全风险评估</vt:lpstr>
      <vt:lpstr>PowerPoint 演示文稿</vt:lpstr>
      <vt:lpstr>PowerPoint 演示文稿</vt:lpstr>
      <vt:lpstr>PowerPoint 演示文稿</vt:lpstr>
      <vt:lpstr>PowerPoint 演示文稿</vt:lpstr>
      <vt:lpstr>风险控制的全过程</vt:lpstr>
      <vt:lpstr>三、生物安全发展历程</vt:lpstr>
      <vt:lpstr>对国家安全的影响</vt:lpstr>
      <vt:lpstr>PowerPoint 演示文稿</vt:lpstr>
      <vt:lpstr>生物气溶胶的发现</vt:lpstr>
      <vt:lpstr>2.转基因生物安全发展史</vt:lpstr>
      <vt:lpstr>PowerPoint 演示文稿</vt:lpstr>
      <vt:lpstr>PowerPoint 演示文稿</vt:lpstr>
      <vt:lpstr>湖南黄金大米事件</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生物安全导论</dc:title>
  <dc:creator/>
  <cp:lastModifiedBy>T</cp:lastModifiedBy>
  <cp:revision>108</cp:revision>
  <dcterms:created xsi:type="dcterms:W3CDTF">2020-05-20T08:55:00Z</dcterms:created>
  <dcterms:modified xsi:type="dcterms:W3CDTF">2021-11-03T02:54:15Z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2052-2.3.0.3701</vt:lpwstr>
  </property>
</Properties>
</file>